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Muli"/>
      <p:regular r:id="rId42"/>
      <p:bold r:id="rId43"/>
      <p:italic r:id="rId44"/>
      <p:boldItalic r:id="rId45"/>
    </p:embeddedFont>
    <p:embeddedFont>
      <p:font typeface="Nixie One"/>
      <p:regular r:id="rId46"/>
    </p:embeddedFont>
    <p:embeddedFont>
      <p:font typeface="Muli Regular"/>
      <p:regular r:id="rId47"/>
      <p:bold r:id="rId48"/>
      <p:italic r:id="rId49"/>
      <p:boldItalic r:id="rId50"/>
    </p:embeddedFont>
    <p:embeddedFont>
      <p:font typeface="Titillium Web"/>
      <p:regular r:id="rId51"/>
      <p:bold r:id="rId52"/>
      <p:italic r:id="rId53"/>
      <p:boldItalic r:id="rId54"/>
    </p:embeddedFont>
    <p:embeddedFont>
      <p:font typeface="Titillium Web ExtraLight"/>
      <p:regular r:id="rId55"/>
      <p:bold r:id="rId56"/>
      <p:italic r:id="rId57"/>
      <p:boldItalic r:id="rId58"/>
    </p:embeddedFont>
    <p:embeddedFont>
      <p:font typeface="Titillium Web Light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43B960E-55EA-4584-997F-9E3AF16045E2}">
  <a:tblStyle styleId="{A43B960E-55EA-4584-997F-9E3AF16045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Muli-regular.fntdata"/><Relationship Id="rId41" Type="http://schemas.openxmlformats.org/officeDocument/2006/relationships/slide" Target="slides/slide36.xml"/><Relationship Id="rId44" Type="http://schemas.openxmlformats.org/officeDocument/2006/relationships/font" Target="fonts/Muli-italic.fntdata"/><Relationship Id="rId43" Type="http://schemas.openxmlformats.org/officeDocument/2006/relationships/font" Target="fonts/Muli-bold.fntdata"/><Relationship Id="rId46" Type="http://schemas.openxmlformats.org/officeDocument/2006/relationships/font" Target="fonts/NixieOne-regular.fntdata"/><Relationship Id="rId45" Type="http://schemas.openxmlformats.org/officeDocument/2006/relationships/font" Target="fonts/Muli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uliRegular-bold.fntdata"/><Relationship Id="rId47" Type="http://schemas.openxmlformats.org/officeDocument/2006/relationships/font" Target="fonts/MuliRegular-regular.fntdata"/><Relationship Id="rId49" Type="http://schemas.openxmlformats.org/officeDocument/2006/relationships/font" Target="fonts/MuliRegular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TitilliumWebLight-boldItalic.fntdata"/><Relationship Id="rId61" Type="http://schemas.openxmlformats.org/officeDocument/2006/relationships/font" Target="fonts/TitilliumWebLight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TitilliumWebLight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TitilliumWeb-regular.fntdata"/><Relationship Id="rId50" Type="http://schemas.openxmlformats.org/officeDocument/2006/relationships/font" Target="fonts/MuliRegular-boldItalic.fntdata"/><Relationship Id="rId53" Type="http://schemas.openxmlformats.org/officeDocument/2006/relationships/font" Target="fonts/TitilliumWeb-italic.fntdata"/><Relationship Id="rId52" Type="http://schemas.openxmlformats.org/officeDocument/2006/relationships/font" Target="fonts/TitilliumWeb-bold.fntdata"/><Relationship Id="rId11" Type="http://schemas.openxmlformats.org/officeDocument/2006/relationships/slide" Target="slides/slide6.xml"/><Relationship Id="rId55" Type="http://schemas.openxmlformats.org/officeDocument/2006/relationships/font" Target="fonts/TitilliumWebExtraLight-regular.fntdata"/><Relationship Id="rId10" Type="http://schemas.openxmlformats.org/officeDocument/2006/relationships/slide" Target="slides/slide5.xml"/><Relationship Id="rId54" Type="http://schemas.openxmlformats.org/officeDocument/2006/relationships/font" Target="fonts/TitilliumWeb-boldItalic.fntdata"/><Relationship Id="rId13" Type="http://schemas.openxmlformats.org/officeDocument/2006/relationships/slide" Target="slides/slide8.xml"/><Relationship Id="rId57" Type="http://schemas.openxmlformats.org/officeDocument/2006/relationships/font" Target="fonts/TitilliumWebExtraLight-italic.fntdata"/><Relationship Id="rId12" Type="http://schemas.openxmlformats.org/officeDocument/2006/relationships/slide" Target="slides/slide7.xml"/><Relationship Id="rId56" Type="http://schemas.openxmlformats.org/officeDocument/2006/relationships/font" Target="fonts/TitilliumWebExtraLight-bold.fntdata"/><Relationship Id="rId15" Type="http://schemas.openxmlformats.org/officeDocument/2006/relationships/slide" Target="slides/slide10.xml"/><Relationship Id="rId59" Type="http://schemas.openxmlformats.org/officeDocument/2006/relationships/font" Target="fonts/TitilliumWebLight-regular.fntdata"/><Relationship Id="rId14" Type="http://schemas.openxmlformats.org/officeDocument/2006/relationships/slide" Target="slides/slide9.xml"/><Relationship Id="rId58" Type="http://schemas.openxmlformats.org/officeDocument/2006/relationships/font" Target="fonts/TitilliumWebExtraLight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ubscription.packtpub.com/book/big_data_and_business_intelligence/9781785882104/6/ch06lvl1sec40/measuring-distance-or-similarity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ubscription.packtpub.com/book/big_data_and_business_intelligence/9781785882104/6/ch06lvl1sec40/measuring-distance-or-similarity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6512b7673e_1_1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6512b7673e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6512b7673e_1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6512b7673e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5e84a82050_0_2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5e84a82050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5e84a82050_0_5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5e84a82050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5e84a82050_0_2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5e84a82050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5e84a82050_0_5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5e84a82050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https://subscription.packtpub.com/book/big_data_and_business_intelligence/9781785882104/6/ch06lvl1sec40/measuring-distance-or-similarity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5ffe34716b_0_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5ffe34716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https://subscription.packtpub.com/book/big_data_and_business_intelligence/9781785882104/6/ch06lvl1sec40/measuring-distance-or-similarity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5e84a82050_0_5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5e84a82050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5e84a82050_0_3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5e84a82050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initialization popular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5e84a82050_0_3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5e84a82050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initialization popular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5e84a82050_0_4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5e84a82050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initialization popular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5e84a82050_0_4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5e84a82050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initialization popular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5e84a82050_0_5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5e84a82050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initialization popular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5e84a82050_0_3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5e84a82050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6512b7673e_1_1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6512b7673e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6512b7673e_1_9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6512b7673e_1_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642f6d76ea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642f6d76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6512b7673e_1_9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6512b7673e_1_9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6512b7673e_1_9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6512b7673e_1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6512b7673e_1_9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6512b7673e_1_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6512b7673e_1_1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6512b7673e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6512b7673e_1_18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6512b7673e_1_1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6512b7673e_1_19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6512b7673e_1_1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rebuchet MS"/>
              <a:buAutoNum type="arabicPeriod" startAt="2"/>
            </a:pPr>
            <a:r>
              <a:rPr b="1" lang="en" sz="9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Calculate the covariance/correlation matrix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rebuchet MS"/>
              <a:buAutoNum type="arabicPeriod" startAt="2"/>
            </a:pPr>
            <a:r>
              <a:rPr b="1" lang="en" sz="9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Calculate the eigenvectors and the eigenvalues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 of the covariance matrix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rebuchet MS"/>
              <a:buAutoNum type="arabicPeriod" startAt="2"/>
            </a:pPr>
            <a:r>
              <a:rPr b="1" lang="en" sz="9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Choose principal components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 : eigenvectors are ordered by eigenvalues from the highest to the lowest. The number of chosen eigenvectors will be the number of dimensions of the new data set. eigenvectors = (eig_1, eig_2,…, eig_n)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rebuchet MS"/>
              <a:buAutoNum type="arabicPeriod" startAt="2"/>
            </a:pPr>
            <a:r>
              <a:rPr b="1" lang="en" sz="9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compute the new dataset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 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6512b7673e_1_20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6512b7673e_1_20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6512b7673e_1_220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6512b7673e_1_2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g6512b7673e_1_10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7" name="Google Shape;1647;g6512b7673e_1_10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g6512b7673e_1_17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8" name="Google Shape;1658;g6512b7673e_1_1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g6445dbe1e8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4" name="Google Shape;1664;g6445dbe1e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5e84a82050_0_2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5e84a82050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6512b7673e_1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6512b7673e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6512b7673e_1_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6512b7673e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6512b7673e_1_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6512b7673e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6512b7673e_1_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6512b7673e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6512b7673e_1_1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6512b7673e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696525" y="817291"/>
            <a:ext cx="7729200" cy="20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3" name="Google Shape;13;p2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47" name="Google Shape;47;p2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2"/>
          <p:cNvSpPr/>
          <p:nvPr/>
        </p:nvSpPr>
        <p:spPr>
          <a:xfrm>
            <a:off x="0" y="2229988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1"/>
          <p:cNvSpPr/>
          <p:nvPr/>
        </p:nvSpPr>
        <p:spPr>
          <a:xfrm>
            <a:off x="-25" y="4329000"/>
            <a:ext cx="9144000" cy="8145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11"/>
          <p:cNvSpPr txBox="1"/>
          <p:nvPr>
            <p:ph idx="1" type="body"/>
          </p:nvPr>
        </p:nvSpPr>
        <p:spPr>
          <a:xfrm>
            <a:off x="553650" y="4496202"/>
            <a:ext cx="80367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665" name="Google Shape;665;p11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2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with graphs">
  <p:cSld name="BLANK_2"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3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671" name="Google Shape;671;p13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4" name="Google Shape;704;p13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705" name="Google Shape;705;p13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3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3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3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3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3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3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3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3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3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3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3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3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3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3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3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3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3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3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3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3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3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3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3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3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3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3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3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3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3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3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3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3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3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3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3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3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3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3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3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3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1" name="Google Shape;771;p13"/>
          <p:cNvSpPr/>
          <p:nvPr/>
        </p:nvSpPr>
        <p:spPr>
          <a:xfrm>
            <a:off x="0" y="3579000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with frame">
  <p:cSld name="BLANK_1"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4"/>
          <p:cNvSpPr/>
          <p:nvPr/>
        </p:nvSpPr>
        <p:spPr>
          <a:xfrm>
            <a:off x="-175" y="0"/>
            <a:ext cx="9144000" cy="5143500"/>
          </a:xfrm>
          <a:prstGeom prst="frame">
            <a:avLst>
              <a:gd fmla="val 5397" name="adj1"/>
            </a:avLst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14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solidFill>
          <a:srgbClr val="465573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/>
          <p:nvPr>
            <p:ph type="ctrTitle"/>
          </p:nvPr>
        </p:nvSpPr>
        <p:spPr>
          <a:xfrm>
            <a:off x="448270" y="668942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3"/>
          <p:cNvSpPr txBox="1"/>
          <p:nvPr>
            <p:ph idx="1" type="subTitle"/>
          </p:nvPr>
        </p:nvSpPr>
        <p:spPr>
          <a:xfrm>
            <a:off x="448270" y="1585135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9pPr>
          </a:lstStyle>
          <a:p/>
        </p:txBody>
      </p:sp>
      <p:grpSp>
        <p:nvGrpSpPr>
          <p:cNvPr id="117" name="Google Shape;117;p3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18" name="Google Shape;118;p3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" name="Google Shape;151;p3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152" name="Google Shape;152;p3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"/>
          <p:cNvSpPr/>
          <p:nvPr/>
        </p:nvSpPr>
        <p:spPr>
          <a:xfrm flipH="1" rot="10800000">
            <a:off x="-25" y="1079400"/>
            <a:ext cx="9144000" cy="40641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4"/>
          <p:cNvSpPr txBox="1"/>
          <p:nvPr>
            <p:ph idx="1" type="body"/>
          </p:nvPr>
        </p:nvSpPr>
        <p:spPr>
          <a:xfrm>
            <a:off x="1669850" y="1857000"/>
            <a:ext cx="5804400" cy="27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SzPts val="3000"/>
              <a:buFont typeface="Titillium Web ExtraLight"/>
              <a:buChar char="▫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●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○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indent="-419100" lvl="8" marL="41148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■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/>
        </p:txBody>
      </p:sp>
      <p:sp>
        <p:nvSpPr>
          <p:cNvPr id="221" name="Google Shape;221;p4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4"/>
          <p:cNvSpPr/>
          <p:nvPr/>
        </p:nvSpPr>
        <p:spPr>
          <a:xfrm>
            <a:off x="0" y="401188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5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6" name="Google Shape;226;p5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227" name="Google Shape;227;p5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" name="Google Shape;260;p5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261" name="Google Shape;261;p5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5"/>
          <p:cNvSpPr/>
          <p:nvPr/>
        </p:nvSpPr>
        <p:spPr>
          <a:xfrm>
            <a:off x="0" y="3579000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5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9" name="Google Shape;329;p5"/>
          <p:cNvSpPr txBox="1"/>
          <p:nvPr>
            <p:ph idx="1" type="body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+ image">
  <p:cSld name="TITLE_AND_BODY_1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"/>
          <p:cNvSpPr/>
          <p:nvPr/>
        </p:nvSpPr>
        <p:spPr>
          <a:xfrm>
            <a:off x="4985150" y="150"/>
            <a:ext cx="4158900" cy="51435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6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6"/>
          <p:cNvSpPr txBox="1"/>
          <p:nvPr>
            <p:ph type="title"/>
          </p:nvPr>
        </p:nvSpPr>
        <p:spPr>
          <a:xfrm>
            <a:off x="452724" y="620920"/>
            <a:ext cx="39852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4" name="Google Shape;334;p6"/>
          <p:cNvSpPr txBox="1"/>
          <p:nvPr>
            <p:ph idx="1" type="body"/>
          </p:nvPr>
        </p:nvSpPr>
        <p:spPr>
          <a:xfrm>
            <a:off x="452727" y="1412678"/>
            <a:ext cx="39852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7" name="Google Shape;337;p7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338" name="Google Shape;338;p7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" name="Google Shape;371;p7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372" name="Google Shape;372;p7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8" name="Google Shape;438;p7"/>
          <p:cNvSpPr/>
          <p:nvPr/>
        </p:nvSpPr>
        <p:spPr>
          <a:xfrm>
            <a:off x="0" y="3579000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7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0" name="Google Shape;440;p7"/>
          <p:cNvSpPr txBox="1"/>
          <p:nvPr>
            <p:ph idx="1" type="body"/>
          </p:nvPr>
        </p:nvSpPr>
        <p:spPr>
          <a:xfrm>
            <a:off x="739675" y="1218009"/>
            <a:ext cx="3730800" cy="28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41" name="Google Shape;441;p7"/>
          <p:cNvSpPr txBox="1"/>
          <p:nvPr>
            <p:ph idx="2" type="body"/>
          </p:nvPr>
        </p:nvSpPr>
        <p:spPr>
          <a:xfrm>
            <a:off x="4694997" y="1218009"/>
            <a:ext cx="3730800" cy="28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42" name="Google Shape;442;p7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8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5" name="Google Shape;445;p8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446" name="Google Shape;446;p8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8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8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8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8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8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8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8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8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8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8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9" name="Google Shape;479;p8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480" name="Google Shape;480;p8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8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8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8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8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8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8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8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8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8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8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8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6" name="Google Shape;546;p8"/>
          <p:cNvSpPr/>
          <p:nvPr/>
        </p:nvSpPr>
        <p:spPr>
          <a:xfrm>
            <a:off x="0" y="3579000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8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8" name="Google Shape;548;p8"/>
          <p:cNvSpPr txBox="1"/>
          <p:nvPr>
            <p:ph idx="1" type="body"/>
          </p:nvPr>
        </p:nvSpPr>
        <p:spPr>
          <a:xfrm>
            <a:off x="739675" y="1235873"/>
            <a:ext cx="2477400" cy="28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49" name="Google Shape;549;p8"/>
          <p:cNvSpPr txBox="1"/>
          <p:nvPr>
            <p:ph idx="2" type="body"/>
          </p:nvPr>
        </p:nvSpPr>
        <p:spPr>
          <a:xfrm>
            <a:off x="3344038" y="1235873"/>
            <a:ext cx="2477400" cy="28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50" name="Google Shape;550;p8"/>
          <p:cNvSpPr txBox="1"/>
          <p:nvPr>
            <p:ph idx="3" type="body"/>
          </p:nvPr>
        </p:nvSpPr>
        <p:spPr>
          <a:xfrm>
            <a:off x="5948402" y="1235873"/>
            <a:ext cx="2477400" cy="28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51" name="Google Shape;551;p8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4" name="Google Shape;554;p9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555" name="Google Shape;555;p9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9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9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9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9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9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9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9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8" name="Google Shape;588;p9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589" name="Google Shape;589;p9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9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9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9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9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9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9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9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9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9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9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9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9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9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9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9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9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9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9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9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9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9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9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9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9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9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9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9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9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9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9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9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9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9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9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9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9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9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9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9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9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9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9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9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9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9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9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9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9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9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9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9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9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9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9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9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9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9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9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9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9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5" name="Google Shape;655;p9"/>
          <p:cNvSpPr/>
          <p:nvPr/>
        </p:nvSpPr>
        <p:spPr>
          <a:xfrm>
            <a:off x="0" y="3579000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9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57" name="Google Shape;657;p9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no graph">
  <p:cSld name="TITLE_ONLY_1"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0"/>
          <p:cNvSpPr/>
          <p:nvPr/>
        </p:nvSpPr>
        <p:spPr>
          <a:xfrm>
            <a:off x="-25" y="-11875"/>
            <a:ext cx="9144000" cy="8232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10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1" name="Google Shape;661;p10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46557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00" cy="5143488"/>
          </a:xfrm>
          <a:custGeom>
            <a:rect b="b" l="l" r="r" t="t"/>
            <a:pathLst>
              <a:path extrusionOk="0" h="160734" w="285750">
                <a:moveTo>
                  <a:pt x="17190" y="8595"/>
                </a:moveTo>
                <a:lnTo>
                  <a:pt x="17190" y="16799"/>
                </a:lnTo>
                <a:lnTo>
                  <a:pt x="8762" y="16799"/>
                </a:lnTo>
                <a:lnTo>
                  <a:pt x="8762" y="8595"/>
                </a:lnTo>
                <a:close/>
                <a:moveTo>
                  <a:pt x="25840" y="8595"/>
                </a:moveTo>
                <a:lnTo>
                  <a:pt x="25840" y="16799"/>
                </a:lnTo>
                <a:lnTo>
                  <a:pt x="17413" y="16799"/>
                </a:lnTo>
                <a:lnTo>
                  <a:pt x="17413" y="8595"/>
                </a:lnTo>
                <a:close/>
                <a:moveTo>
                  <a:pt x="34547" y="8595"/>
                </a:moveTo>
                <a:lnTo>
                  <a:pt x="34547" y="16799"/>
                </a:lnTo>
                <a:lnTo>
                  <a:pt x="26064" y="16799"/>
                </a:lnTo>
                <a:lnTo>
                  <a:pt x="26064" y="8595"/>
                </a:lnTo>
                <a:close/>
                <a:moveTo>
                  <a:pt x="43197" y="8595"/>
                </a:moveTo>
                <a:lnTo>
                  <a:pt x="43197" y="16799"/>
                </a:lnTo>
                <a:lnTo>
                  <a:pt x="34770" y="16799"/>
                </a:lnTo>
                <a:lnTo>
                  <a:pt x="34770" y="8595"/>
                </a:lnTo>
                <a:close/>
                <a:moveTo>
                  <a:pt x="51848" y="8595"/>
                </a:moveTo>
                <a:lnTo>
                  <a:pt x="51848" y="16799"/>
                </a:lnTo>
                <a:lnTo>
                  <a:pt x="43421" y="16799"/>
                </a:lnTo>
                <a:lnTo>
                  <a:pt x="43421" y="8595"/>
                </a:lnTo>
                <a:close/>
                <a:moveTo>
                  <a:pt x="60499" y="8595"/>
                </a:moveTo>
                <a:lnTo>
                  <a:pt x="60499" y="16799"/>
                </a:lnTo>
                <a:lnTo>
                  <a:pt x="52071" y="16799"/>
                </a:lnTo>
                <a:lnTo>
                  <a:pt x="52071" y="8595"/>
                </a:lnTo>
                <a:close/>
                <a:moveTo>
                  <a:pt x="69149" y="8595"/>
                </a:moveTo>
                <a:lnTo>
                  <a:pt x="69149" y="16799"/>
                </a:lnTo>
                <a:lnTo>
                  <a:pt x="60722" y="16799"/>
                </a:lnTo>
                <a:lnTo>
                  <a:pt x="60722" y="8595"/>
                </a:lnTo>
                <a:close/>
                <a:moveTo>
                  <a:pt x="77800" y="8595"/>
                </a:moveTo>
                <a:lnTo>
                  <a:pt x="77800" y="16799"/>
                </a:lnTo>
                <a:lnTo>
                  <a:pt x="69373" y="16799"/>
                </a:lnTo>
                <a:lnTo>
                  <a:pt x="69373" y="8595"/>
                </a:lnTo>
                <a:close/>
                <a:moveTo>
                  <a:pt x="86506" y="8595"/>
                </a:moveTo>
                <a:lnTo>
                  <a:pt x="86506" y="16799"/>
                </a:lnTo>
                <a:lnTo>
                  <a:pt x="78023" y="16799"/>
                </a:lnTo>
                <a:lnTo>
                  <a:pt x="78023" y="8595"/>
                </a:lnTo>
                <a:close/>
                <a:moveTo>
                  <a:pt x="95157" y="8595"/>
                </a:moveTo>
                <a:lnTo>
                  <a:pt x="95157" y="16799"/>
                </a:lnTo>
                <a:lnTo>
                  <a:pt x="86730" y="16799"/>
                </a:lnTo>
                <a:lnTo>
                  <a:pt x="86730" y="8595"/>
                </a:lnTo>
                <a:close/>
                <a:moveTo>
                  <a:pt x="103808" y="8595"/>
                </a:moveTo>
                <a:lnTo>
                  <a:pt x="103808" y="16799"/>
                </a:lnTo>
                <a:lnTo>
                  <a:pt x="95380" y="16799"/>
                </a:lnTo>
                <a:lnTo>
                  <a:pt x="95380" y="8595"/>
                </a:lnTo>
                <a:close/>
                <a:moveTo>
                  <a:pt x="112458" y="8595"/>
                </a:moveTo>
                <a:lnTo>
                  <a:pt x="112458" y="16799"/>
                </a:lnTo>
                <a:lnTo>
                  <a:pt x="104031" y="16799"/>
                </a:lnTo>
                <a:lnTo>
                  <a:pt x="104031" y="8595"/>
                </a:lnTo>
                <a:close/>
                <a:moveTo>
                  <a:pt x="121109" y="8595"/>
                </a:moveTo>
                <a:lnTo>
                  <a:pt x="121109" y="16799"/>
                </a:lnTo>
                <a:lnTo>
                  <a:pt x="112681" y="16799"/>
                </a:lnTo>
                <a:lnTo>
                  <a:pt x="112681" y="8595"/>
                </a:lnTo>
                <a:close/>
                <a:moveTo>
                  <a:pt x="129760" y="8595"/>
                </a:moveTo>
                <a:lnTo>
                  <a:pt x="129760" y="16799"/>
                </a:lnTo>
                <a:lnTo>
                  <a:pt x="121332" y="16799"/>
                </a:lnTo>
                <a:lnTo>
                  <a:pt x="121332" y="8595"/>
                </a:lnTo>
                <a:close/>
                <a:moveTo>
                  <a:pt x="138410" y="8595"/>
                </a:moveTo>
                <a:lnTo>
                  <a:pt x="138410" y="16799"/>
                </a:lnTo>
                <a:lnTo>
                  <a:pt x="129983" y="16799"/>
                </a:lnTo>
                <a:lnTo>
                  <a:pt x="129983" y="8595"/>
                </a:lnTo>
                <a:close/>
                <a:moveTo>
                  <a:pt x="147117" y="8595"/>
                </a:moveTo>
                <a:lnTo>
                  <a:pt x="147117" y="16799"/>
                </a:lnTo>
                <a:lnTo>
                  <a:pt x="138633" y="16799"/>
                </a:lnTo>
                <a:lnTo>
                  <a:pt x="138633" y="8595"/>
                </a:lnTo>
                <a:close/>
                <a:moveTo>
                  <a:pt x="155767" y="8595"/>
                </a:moveTo>
                <a:lnTo>
                  <a:pt x="155767" y="16799"/>
                </a:lnTo>
                <a:lnTo>
                  <a:pt x="147340" y="16799"/>
                </a:lnTo>
                <a:lnTo>
                  <a:pt x="147340" y="8595"/>
                </a:lnTo>
                <a:close/>
                <a:moveTo>
                  <a:pt x="164418" y="8595"/>
                </a:moveTo>
                <a:lnTo>
                  <a:pt x="164418" y="16799"/>
                </a:lnTo>
                <a:lnTo>
                  <a:pt x="155990" y="16799"/>
                </a:lnTo>
                <a:lnTo>
                  <a:pt x="155990" y="8595"/>
                </a:lnTo>
                <a:close/>
                <a:moveTo>
                  <a:pt x="173069" y="8595"/>
                </a:moveTo>
                <a:lnTo>
                  <a:pt x="173069" y="16799"/>
                </a:lnTo>
                <a:lnTo>
                  <a:pt x="164641" y="16799"/>
                </a:lnTo>
                <a:lnTo>
                  <a:pt x="164641" y="8595"/>
                </a:lnTo>
                <a:close/>
                <a:moveTo>
                  <a:pt x="181719" y="8595"/>
                </a:moveTo>
                <a:lnTo>
                  <a:pt x="181719" y="16799"/>
                </a:lnTo>
                <a:lnTo>
                  <a:pt x="173292" y="16799"/>
                </a:lnTo>
                <a:lnTo>
                  <a:pt x="173292" y="8595"/>
                </a:lnTo>
                <a:close/>
                <a:moveTo>
                  <a:pt x="190370" y="8595"/>
                </a:moveTo>
                <a:lnTo>
                  <a:pt x="190370" y="16799"/>
                </a:lnTo>
                <a:lnTo>
                  <a:pt x="181942" y="16799"/>
                </a:lnTo>
                <a:lnTo>
                  <a:pt x="181942" y="8595"/>
                </a:lnTo>
                <a:close/>
                <a:moveTo>
                  <a:pt x="199020" y="8595"/>
                </a:moveTo>
                <a:lnTo>
                  <a:pt x="199020" y="16799"/>
                </a:lnTo>
                <a:lnTo>
                  <a:pt x="190593" y="16799"/>
                </a:lnTo>
                <a:lnTo>
                  <a:pt x="190593" y="8595"/>
                </a:lnTo>
                <a:close/>
                <a:moveTo>
                  <a:pt x="207727" y="8595"/>
                </a:moveTo>
                <a:lnTo>
                  <a:pt x="207727" y="16799"/>
                </a:lnTo>
                <a:lnTo>
                  <a:pt x="199244" y="16799"/>
                </a:lnTo>
                <a:lnTo>
                  <a:pt x="199244" y="8595"/>
                </a:lnTo>
                <a:close/>
                <a:moveTo>
                  <a:pt x="216377" y="8595"/>
                </a:moveTo>
                <a:lnTo>
                  <a:pt x="216377" y="16799"/>
                </a:lnTo>
                <a:lnTo>
                  <a:pt x="207950" y="16799"/>
                </a:lnTo>
                <a:lnTo>
                  <a:pt x="207950" y="8595"/>
                </a:lnTo>
                <a:close/>
                <a:moveTo>
                  <a:pt x="225028" y="8595"/>
                </a:moveTo>
                <a:lnTo>
                  <a:pt x="225028" y="16799"/>
                </a:lnTo>
                <a:lnTo>
                  <a:pt x="216601" y="16799"/>
                </a:lnTo>
                <a:lnTo>
                  <a:pt x="216601" y="8595"/>
                </a:lnTo>
                <a:close/>
                <a:moveTo>
                  <a:pt x="233679" y="8595"/>
                </a:moveTo>
                <a:lnTo>
                  <a:pt x="233679" y="16799"/>
                </a:lnTo>
                <a:lnTo>
                  <a:pt x="225251" y="16799"/>
                </a:lnTo>
                <a:lnTo>
                  <a:pt x="225251" y="8595"/>
                </a:lnTo>
                <a:close/>
                <a:moveTo>
                  <a:pt x="242329" y="8595"/>
                </a:moveTo>
                <a:lnTo>
                  <a:pt x="242329" y="16799"/>
                </a:lnTo>
                <a:lnTo>
                  <a:pt x="233902" y="16799"/>
                </a:lnTo>
                <a:lnTo>
                  <a:pt x="233902" y="8595"/>
                </a:lnTo>
                <a:close/>
                <a:moveTo>
                  <a:pt x="250980" y="8595"/>
                </a:moveTo>
                <a:lnTo>
                  <a:pt x="250980" y="16799"/>
                </a:lnTo>
                <a:lnTo>
                  <a:pt x="242553" y="16799"/>
                </a:lnTo>
                <a:lnTo>
                  <a:pt x="242553" y="8595"/>
                </a:lnTo>
                <a:close/>
                <a:moveTo>
                  <a:pt x="259686" y="8595"/>
                </a:moveTo>
                <a:lnTo>
                  <a:pt x="259686" y="16799"/>
                </a:lnTo>
                <a:lnTo>
                  <a:pt x="251203" y="16799"/>
                </a:lnTo>
                <a:lnTo>
                  <a:pt x="251203" y="8595"/>
                </a:lnTo>
                <a:close/>
                <a:moveTo>
                  <a:pt x="268337" y="8595"/>
                </a:moveTo>
                <a:lnTo>
                  <a:pt x="268337" y="16799"/>
                </a:lnTo>
                <a:lnTo>
                  <a:pt x="259910" y="16799"/>
                </a:lnTo>
                <a:lnTo>
                  <a:pt x="259910" y="8595"/>
                </a:lnTo>
                <a:close/>
                <a:moveTo>
                  <a:pt x="276988" y="8595"/>
                </a:moveTo>
                <a:lnTo>
                  <a:pt x="276988" y="16799"/>
                </a:lnTo>
                <a:lnTo>
                  <a:pt x="268560" y="16799"/>
                </a:lnTo>
                <a:lnTo>
                  <a:pt x="268560" y="8595"/>
                </a:lnTo>
                <a:close/>
                <a:moveTo>
                  <a:pt x="17190" y="17022"/>
                </a:moveTo>
                <a:lnTo>
                  <a:pt x="17190" y="25282"/>
                </a:lnTo>
                <a:lnTo>
                  <a:pt x="8762" y="25282"/>
                </a:lnTo>
                <a:lnTo>
                  <a:pt x="8762" y="17022"/>
                </a:lnTo>
                <a:close/>
                <a:moveTo>
                  <a:pt x="25840" y="17022"/>
                </a:moveTo>
                <a:lnTo>
                  <a:pt x="25840" y="25282"/>
                </a:lnTo>
                <a:lnTo>
                  <a:pt x="17413" y="25282"/>
                </a:lnTo>
                <a:lnTo>
                  <a:pt x="17413" y="17022"/>
                </a:lnTo>
                <a:close/>
                <a:moveTo>
                  <a:pt x="34547" y="17022"/>
                </a:moveTo>
                <a:lnTo>
                  <a:pt x="34547" y="25282"/>
                </a:lnTo>
                <a:lnTo>
                  <a:pt x="26064" y="25282"/>
                </a:lnTo>
                <a:lnTo>
                  <a:pt x="26064" y="17022"/>
                </a:lnTo>
                <a:close/>
                <a:moveTo>
                  <a:pt x="43197" y="17022"/>
                </a:moveTo>
                <a:lnTo>
                  <a:pt x="43197" y="25282"/>
                </a:lnTo>
                <a:lnTo>
                  <a:pt x="34770" y="25282"/>
                </a:lnTo>
                <a:lnTo>
                  <a:pt x="34770" y="17022"/>
                </a:lnTo>
                <a:close/>
                <a:moveTo>
                  <a:pt x="51848" y="17022"/>
                </a:moveTo>
                <a:lnTo>
                  <a:pt x="51848" y="25282"/>
                </a:lnTo>
                <a:lnTo>
                  <a:pt x="43421" y="25282"/>
                </a:lnTo>
                <a:lnTo>
                  <a:pt x="43421" y="17022"/>
                </a:lnTo>
                <a:close/>
                <a:moveTo>
                  <a:pt x="60499" y="17022"/>
                </a:moveTo>
                <a:lnTo>
                  <a:pt x="60499" y="25282"/>
                </a:lnTo>
                <a:lnTo>
                  <a:pt x="52071" y="25282"/>
                </a:lnTo>
                <a:lnTo>
                  <a:pt x="52071" y="17022"/>
                </a:lnTo>
                <a:close/>
                <a:moveTo>
                  <a:pt x="69149" y="17022"/>
                </a:moveTo>
                <a:lnTo>
                  <a:pt x="69149" y="25282"/>
                </a:lnTo>
                <a:lnTo>
                  <a:pt x="60722" y="25282"/>
                </a:lnTo>
                <a:lnTo>
                  <a:pt x="60722" y="17022"/>
                </a:lnTo>
                <a:close/>
                <a:moveTo>
                  <a:pt x="77800" y="17022"/>
                </a:moveTo>
                <a:lnTo>
                  <a:pt x="77800" y="25282"/>
                </a:lnTo>
                <a:lnTo>
                  <a:pt x="69373" y="25282"/>
                </a:lnTo>
                <a:lnTo>
                  <a:pt x="69373" y="17022"/>
                </a:lnTo>
                <a:close/>
                <a:moveTo>
                  <a:pt x="86506" y="17022"/>
                </a:moveTo>
                <a:lnTo>
                  <a:pt x="86506" y="25282"/>
                </a:lnTo>
                <a:lnTo>
                  <a:pt x="78023" y="25282"/>
                </a:lnTo>
                <a:lnTo>
                  <a:pt x="78023" y="17022"/>
                </a:lnTo>
                <a:close/>
                <a:moveTo>
                  <a:pt x="95157" y="17022"/>
                </a:moveTo>
                <a:lnTo>
                  <a:pt x="95157" y="25282"/>
                </a:lnTo>
                <a:lnTo>
                  <a:pt x="86730" y="25282"/>
                </a:lnTo>
                <a:lnTo>
                  <a:pt x="86730" y="17022"/>
                </a:lnTo>
                <a:close/>
                <a:moveTo>
                  <a:pt x="103808" y="17022"/>
                </a:moveTo>
                <a:lnTo>
                  <a:pt x="103808" y="25282"/>
                </a:lnTo>
                <a:lnTo>
                  <a:pt x="95380" y="25282"/>
                </a:lnTo>
                <a:lnTo>
                  <a:pt x="95380" y="17022"/>
                </a:lnTo>
                <a:close/>
                <a:moveTo>
                  <a:pt x="112458" y="17022"/>
                </a:moveTo>
                <a:lnTo>
                  <a:pt x="112458" y="25282"/>
                </a:lnTo>
                <a:lnTo>
                  <a:pt x="104031" y="25282"/>
                </a:lnTo>
                <a:lnTo>
                  <a:pt x="104031" y="17022"/>
                </a:lnTo>
                <a:close/>
                <a:moveTo>
                  <a:pt x="121109" y="17022"/>
                </a:moveTo>
                <a:lnTo>
                  <a:pt x="121109" y="25282"/>
                </a:lnTo>
                <a:lnTo>
                  <a:pt x="112681" y="25282"/>
                </a:lnTo>
                <a:lnTo>
                  <a:pt x="112681" y="17022"/>
                </a:lnTo>
                <a:close/>
                <a:moveTo>
                  <a:pt x="129760" y="17022"/>
                </a:moveTo>
                <a:lnTo>
                  <a:pt x="129760" y="25282"/>
                </a:lnTo>
                <a:lnTo>
                  <a:pt x="121332" y="25282"/>
                </a:lnTo>
                <a:lnTo>
                  <a:pt x="121332" y="17022"/>
                </a:lnTo>
                <a:close/>
                <a:moveTo>
                  <a:pt x="138410" y="17022"/>
                </a:moveTo>
                <a:lnTo>
                  <a:pt x="138410" y="25282"/>
                </a:lnTo>
                <a:lnTo>
                  <a:pt x="129983" y="25282"/>
                </a:lnTo>
                <a:lnTo>
                  <a:pt x="129983" y="17022"/>
                </a:lnTo>
                <a:close/>
                <a:moveTo>
                  <a:pt x="147117" y="17022"/>
                </a:moveTo>
                <a:lnTo>
                  <a:pt x="147117" y="25282"/>
                </a:lnTo>
                <a:lnTo>
                  <a:pt x="138633" y="25282"/>
                </a:lnTo>
                <a:lnTo>
                  <a:pt x="138633" y="17022"/>
                </a:lnTo>
                <a:close/>
                <a:moveTo>
                  <a:pt x="155767" y="17022"/>
                </a:moveTo>
                <a:lnTo>
                  <a:pt x="155767" y="25282"/>
                </a:lnTo>
                <a:lnTo>
                  <a:pt x="147340" y="25282"/>
                </a:lnTo>
                <a:lnTo>
                  <a:pt x="147340" y="17022"/>
                </a:lnTo>
                <a:close/>
                <a:moveTo>
                  <a:pt x="164418" y="17022"/>
                </a:moveTo>
                <a:lnTo>
                  <a:pt x="164418" y="25282"/>
                </a:lnTo>
                <a:lnTo>
                  <a:pt x="155990" y="25282"/>
                </a:lnTo>
                <a:lnTo>
                  <a:pt x="155990" y="17022"/>
                </a:lnTo>
                <a:close/>
                <a:moveTo>
                  <a:pt x="173069" y="17022"/>
                </a:moveTo>
                <a:lnTo>
                  <a:pt x="173069" y="25282"/>
                </a:lnTo>
                <a:lnTo>
                  <a:pt x="164641" y="25282"/>
                </a:lnTo>
                <a:lnTo>
                  <a:pt x="164641" y="17022"/>
                </a:lnTo>
                <a:close/>
                <a:moveTo>
                  <a:pt x="181719" y="17022"/>
                </a:moveTo>
                <a:lnTo>
                  <a:pt x="181719" y="25282"/>
                </a:lnTo>
                <a:lnTo>
                  <a:pt x="173292" y="25282"/>
                </a:lnTo>
                <a:lnTo>
                  <a:pt x="173292" y="17022"/>
                </a:lnTo>
                <a:close/>
                <a:moveTo>
                  <a:pt x="190370" y="17022"/>
                </a:moveTo>
                <a:lnTo>
                  <a:pt x="190370" y="25282"/>
                </a:lnTo>
                <a:lnTo>
                  <a:pt x="181942" y="25282"/>
                </a:lnTo>
                <a:lnTo>
                  <a:pt x="181942" y="17022"/>
                </a:lnTo>
                <a:close/>
                <a:moveTo>
                  <a:pt x="199020" y="17022"/>
                </a:moveTo>
                <a:lnTo>
                  <a:pt x="199020" y="25282"/>
                </a:lnTo>
                <a:lnTo>
                  <a:pt x="190593" y="25282"/>
                </a:lnTo>
                <a:lnTo>
                  <a:pt x="190593" y="17022"/>
                </a:lnTo>
                <a:close/>
                <a:moveTo>
                  <a:pt x="207727" y="17022"/>
                </a:moveTo>
                <a:lnTo>
                  <a:pt x="207727" y="25282"/>
                </a:lnTo>
                <a:lnTo>
                  <a:pt x="199244" y="25282"/>
                </a:lnTo>
                <a:lnTo>
                  <a:pt x="199244" y="17022"/>
                </a:lnTo>
                <a:close/>
                <a:moveTo>
                  <a:pt x="216377" y="17022"/>
                </a:moveTo>
                <a:lnTo>
                  <a:pt x="216377" y="25282"/>
                </a:lnTo>
                <a:lnTo>
                  <a:pt x="207950" y="25282"/>
                </a:lnTo>
                <a:lnTo>
                  <a:pt x="207950" y="17022"/>
                </a:lnTo>
                <a:close/>
                <a:moveTo>
                  <a:pt x="225028" y="17022"/>
                </a:moveTo>
                <a:lnTo>
                  <a:pt x="225028" y="25282"/>
                </a:lnTo>
                <a:lnTo>
                  <a:pt x="216601" y="25282"/>
                </a:lnTo>
                <a:lnTo>
                  <a:pt x="216601" y="17022"/>
                </a:lnTo>
                <a:close/>
                <a:moveTo>
                  <a:pt x="233679" y="17022"/>
                </a:moveTo>
                <a:lnTo>
                  <a:pt x="233679" y="25282"/>
                </a:lnTo>
                <a:lnTo>
                  <a:pt x="225251" y="25282"/>
                </a:lnTo>
                <a:lnTo>
                  <a:pt x="225251" y="17022"/>
                </a:lnTo>
                <a:close/>
                <a:moveTo>
                  <a:pt x="242329" y="17022"/>
                </a:moveTo>
                <a:lnTo>
                  <a:pt x="242329" y="25282"/>
                </a:lnTo>
                <a:lnTo>
                  <a:pt x="233902" y="25282"/>
                </a:lnTo>
                <a:lnTo>
                  <a:pt x="233902" y="17022"/>
                </a:lnTo>
                <a:close/>
                <a:moveTo>
                  <a:pt x="250980" y="17022"/>
                </a:moveTo>
                <a:lnTo>
                  <a:pt x="250980" y="25282"/>
                </a:lnTo>
                <a:lnTo>
                  <a:pt x="242553" y="25282"/>
                </a:lnTo>
                <a:lnTo>
                  <a:pt x="242553" y="17022"/>
                </a:lnTo>
                <a:close/>
                <a:moveTo>
                  <a:pt x="259686" y="17022"/>
                </a:moveTo>
                <a:lnTo>
                  <a:pt x="259686" y="25282"/>
                </a:lnTo>
                <a:lnTo>
                  <a:pt x="251203" y="25282"/>
                </a:lnTo>
                <a:lnTo>
                  <a:pt x="251203" y="17022"/>
                </a:lnTo>
                <a:close/>
                <a:moveTo>
                  <a:pt x="268337" y="17022"/>
                </a:moveTo>
                <a:lnTo>
                  <a:pt x="268337" y="25282"/>
                </a:lnTo>
                <a:lnTo>
                  <a:pt x="259910" y="25282"/>
                </a:lnTo>
                <a:lnTo>
                  <a:pt x="259910" y="17022"/>
                </a:lnTo>
                <a:close/>
                <a:moveTo>
                  <a:pt x="276988" y="17022"/>
                </a:moveTo>
                <a:lnTo>
                  <a:pt x="276988" y="25282"/>
                </a:lnTo>
                <a:lnTo>
                  <a:pt x="268560" y="25282"/>
                </a:lnTo>
                <a:lnTo>
                  <a:pt x="268560" y="17022"/>
                </a:lnTo>
                <a:close/>
                <a:moveTo>
                  <a:pt x="17190" y="25505"/>
                </a:moveTo>
                <a:lnTo>
                  <a:pt x="17190" y="33709"/>
                </a:lnTo>
                <a:lnTo>
                  <a:pt x="8762" y="33709"/>
                </a:lnTo>
                <a:lnTo>
                  <a:pt x="8762" y="25505"/>
                </a:lnTo>
                <a:close/>
                <a:moveTo>
                  <a:pt x="25840" y="25505"/>
                </a:moveTo>
                <a:lnTo>
                  <a:pt x="25840" y="33709"/>
                </a:lnTo>
                <a:lnTo>
                  <a:pt x="17413" y="33709"/>
                </a:lnTo>
                <a:lnTo>
                  <a:pt x="17413" y="25505"/>
                </a:lnTo>
                <a:close/>
                <a:moveTo>
                  <a:pt x="34547" y="25505"/>
                </a:moveTo>
                <a:lnTo>
                  <a:pt x="34547" y="33709"/>
                </a:lnTo>
                <a:lnTo>
                  <a:pt x="26064" y="33709"/>
                </a:lnTo>
                <a:lnTo>
                  <a:pt x="26064" y="25505"/>
                </a:lnTo>
                <a:close/>
                <a:moveTo>
                  <a:pt x="43197" y="25505"/>
                </a:moveTo>
                <a:lnTo>
                  <a:pt x="43197" y="33709"/>
                </a:lnTo>
                <a:lnTo>
                  <a:pt x="34770" y="33709"/>
                </a:lnTo>
                <a:lnTo>
                  <a:pt x="34770" y="25505"/>
                </a:lnTo>
                <a:close/>
                <a:moveTo>
                  <a:pt x="51848" y="25505"/>
                </a:moveTo>
                <a:lnTo>
                  <a:pt x="51848" y="33709"/>
                </a:lnTo>
                <a:lnTo>
                  <a:pt x="43421" y="33709"/>
                </a:lnTo>
                <a:lnTo>
                  <a:pt x="43421" y="25505"/>
                </a:lnTo>
                <a:close/>
                <a:moveTo>
                  <a:pt x="60499" y="25505"/>
                </a:moveTo>
                <a:lnTo>
                  <a:pt x="60499" y="33709"/>
                </a:lnTo>
                <a:lnTo>
                  <a:pt x="52071" y="33709"/>
                </a:lnTo>
                <a:lnTo>
                  <a:pt x="52071" y="25505"/>
                </a:lnTo>
                <a:close/>
                <a:moveTo>
                  <a:pt x="69149" y="25505"/>
                </a:moveTo>
                <a:lnTo>
                  <a:pt x="69149" y="33709"/>
                </a:lnTo>
                <a:lnTo>
                  <a:pt x="60722" y="33709"/>
                </a:lnTo>
                <a:lnTo>
                  <a:pt x="60722" y="25505"/>
                </a:lnTo>
                <a:close/>
                <a:moveTo>
                  <a:pt x="77800" y="25505"/>
                </a:moveTo>
                <a:lnTo>
                  <a:pt x="77800" y="33709"/>
                </a:lnTo>
                <a:lnTo>
                  <a:pt x="69373" y="33709"/>
                </a:lnTo>
                <a:lnTo>
                  <a:pt x="69373" y="25505"/>
                </a:lnTo>
                <a:close/>
                <a:moveTo>
                  <a:pt x="86506" y="25505"/>
                </a:moveTo>
                <a:lnTo>
                  <a:pt x="86506" y="33709"/>
                </a:lnTo>
                <a:lnTo>
                  <a:pt x="78023" y="33709"/>
                </a:lnTo>
                <a:lnTo>
                  <a:pt x="78023" y="25505"/>
                </a:lnTo>
                <a:close/>
                <a:moveTo>
                  <a:pt x="95157" y="25505"/>
                </a:moveTo>
                <a:lnTo>
                  <a:pt x="95157" y="33709"/>
                </a:lnTo>
                <a:lnTo>
                  <a:pt x="86730" y="33709"/>
                </a:lnTo>
                <a:lnTo>
                  <a:pt x="86730" y="25505"/>
                </a:lnTo>
                <a:close/>
                <a:moveTo>
                  <a:pt x="103808" y="25505"/>
                </a:moveTo>
                <a:lnTo>
                  <a:pt x="103808" y="33709"/>
                </a:lnTo>
                <a:lnTo>
                  <a:pt x="95380" y="33709"/>
                </a:lnTo>
                <a:lnTo>
                  <a:pt x="95380" y="25505"/>
                </a:lnTo>
                <a:close/>
                <a:moveTo>
                  <a:pt x="112458" y="25505"/>
                </a:moveTo>
                <a:lnTo>
                  <a:pt x="112458" y="33709"/>
                </a:lnTo>
                <a:lnTo>
                  <a:pt x="104031" y="33709"/>
                </a:lnTo>
                <a:lnTo>
                  <a:pt x="104031" y="25505"/>
                </a:lnTo>
                <a:close/>
                <a:moveTo>
                  <a:pt x="121109" y="25505"/>
                </a:moveTo>
                <a:lnTo>
                  <a:pt x="121109" y="33709"/>
                </a:lnTo>
                <a:lnTo>
                  <a:pt x="112681" y="33709"/>
                </a:lnTo>
                <a:lnTo>
                  <a:pt x="112681" y="25505"/>
                </a:lnTo>
                <a:close/>
                <a:moveTo>
                  <a:pt x="129760" y="25505"/>
                </a:moveTo>
                <a:lnTo>
                  <a:pt x="129760" y="33709"/>
                </a:lnTo>
                <a:lnTo>
                  <a:pt x="121332" y="33709"/>
                </a:lnTo>
                <a:lnTo>
                  <a:pt x="121332" y="25505"/>
                </a:lnTo>
                <a:close/>
                <a:moveTo>
                  <a:pt x="138410" y="25505"/>
                </a:moveTo>
                <a:lnTo>
                  <a:pt x="138410" y="33709"/>
                </a:lnTo>
                <a:lnTo>
                  <a:pt x="129983" y="33709"/>
                </a:lnTo>
                <a:lnTo>
                  <a:pt x="129983" y="25505"/>
                </a:lnTo>
                <a:close/>
                <a:moveTo>
                  <a:pt x="147117" y="25505"/>
                </a:moveTo>
                <a:lnTo>
                  <a:pt x="147117" y="33709"/>
                </a:lnTo>
                <a:lnTo>
                  <a:pt x="138633" y="33709"/>
                </a:lnTo>
                <a:lnTo>
                  <a:pt x="138633" y="25505"/>
                </a:lnTo>
                <a:close/>
                <a:moveTo>
                  <a:pt x="155767" y="25505"/>
                </a:moveTo>
                <a:lnTo>
                  <a:pt x="155767" y="33709"/>
                </a:lnTo>
                <a:lnTo>
                  <a:pt x="147340" y="33709"/>
                </a:lnTo>
                <a:lnTo>
                  <a:pt x="147340" y="25505"/>
                </a:lnTo>
                <a:close/>
                <a:moveTo>
                  <a:pt x="164418" y="25505"/>
                </a:moveTo>
                <a:lnTo>
                  <a:pt x="164418" y="33709"/>
                </a:lnTo>
                <a:lnTo>
                  <a:pt x="155990" y="33709"/>
                </a:lnTo>
                <a:lnTo>
                  <a:pt x="155990" y="25505"/>
                </a:lnTo>
                <a:close/>
                <a:moveTo>
                  <a:pt x="173069" y="25505"/>
                </a:moveTo>
                <a:lnTo>
                  <a:pt x="173069" y="33709"/>
                </a:lnTo>
                <a:lnTo>
                  <a:pt x="164641" y="33709"/>
                </a:lnTo>
                <a:lnTo>
                  <a:pt x="164641" y="25505"/>
                </a:lnTo>
                <a:close/>
                <a:moveTo>
                  <a:pt x="181719" y="25505"/>
                </a:moveTo>
                <a:lnTo>
                  <a:pt x="181719" y="33709"/>
                </a:lnTo>
                <a:lnTo>
                  <a:pt x="173292" y="33709"/>
                </a:lnTo>
                <a:lnTo>
                  <a:pt x="173292" y="25505"/>
                </a:lnTo>
                <a:close/>
                <a:moveTo>
                  <a:pt x="190370" y="25505"/>
                </a:moveTo>
                <a:lnTo>
                  <a:pt x="190370" y="33709"/>
                </a:lnTo>
                <a:lnTo>
                  <a:pt x="181942" y="33709"/>
                </a:lnTo>
                <a:lnTo>
                  <a:pt x="181942" y="25505"/>
                </a:lnTo>
                <a:close/>
                <a:moveTo>
                  <a:pt x="199020" y="25505"/>
                </a:moveTo>
                <a:lnTo>
                  <a:pt x="199020" y="33709"/>
                </a:lnTo>
                <a:lnTo>
                  <a:pt x="190593" y="33709"/>
                </a:lnTo>
                <a:lnTo>
                  <a:pt x="190593" y="25505"/>
                </a:lnTo>
                <a:close/>
                <a:moveTo>
                  <a:pt x="207727" y="25505"/>
                </a:moveTo>
                <a:lnTo>
                  <a:pt x="207727" y="33709"/>
                </a:lnTo>
                <a:lnTo>
                  <a:pt x="199244" y="33709"/>
                </a:lnTo>
                <a:lnTo>
                  <a:pt x="199244" y="25505"/>
                </a:lnTo>
                <a:close/>
                <a:moveTo>
                  <a:pt x="216377" y="25505"/>
                </a:moveTo>
                <a:lnTo>
                  <a:pt x="216377" y="33709"/>
                </a:lnTo>
                <a:lnTo>
                  <a:pt x="207950" y="33709"/>
                </a:lnTo>
                <a:lnTo>
                  <a:pt x="207950" y="25505"/>
                </a:lnTo>
                <a:close/>
                <a:moveTo>
                  <a:pt x="225028" y="25505"/>
                </a:moveTo>
                <a:lnTo>
                  <a:pt x="225028" y="33709"/>
                </a:lnTo>
                <a:lnTo>
                  <a:pt x="216601" y="33709"/>
                </a:lnTo>
                <a:lnTo>
                  <a:pt x="216601" y="25505"/>
                </a:lnTo>
                <a:close/>
                <a:moveTo>
                  <a:pt x="233679" y="25505"/>
                </a:moveTo>
                <a:lnTo>
                  <a:pt x="233679" y="33709"/>
                </a:lnTo>
                <a:lnTo>
                  <a:pt x="225251" y="33709"/>
                </a:lnTo>
                <a:lnTo>
                  <a:pt x="225251" y="25505"/>
                </a:lnTo>
                <a:close/>
                <a:moveTo>
                  <a:pt x="242329" y="25505"/>
                </a:moveTo>
                <a:lnTo>
                  <a:pt x="242329" y="33709"/>
                </a:lnTo>
                <a:lnTo>
                  <a:pt x="233902" y="33709"/>
                </a:lnTo>
                <a:lnTo>
                  <a:pt x="233902" y="25505"/>
                </a:lnTo>
                <a:close/>
                <a:moveTo>
                  <a:pt x="250980" y="25505"/>
                </a:moveTo>
                <a:lnTo>
                  <a:pt x="250980" y="33709"/>
                </a:lnTo>
                <a:lnTo>
                  <a:pt x="242553" y="33709"/>
                </a:lnTo>
                <a:lnTo>
                  <a:pt x="242553" y="25505"/>
                </a:lnTo>
                <a:close/>
                <a:moveTo>
                  <a:pt x="259686" y="25505"/>
                </a:moveTo>
                <a:lnTo>
                  <a:pt x="259686" y="33709"/>
                </a:lnTo>
                <a:lnTo>
                  <a:pt x="251203" y="33709"/>
                </a:lnTo>
                <a:lnTo>
                  <a:pt x="251203" y="25505"/>
                </a:lnTo>
                <a:close/>
                <a:moveTo>
                  <a:pt x="268337" y="25505"/>
                </a:moveTo>
                <a:lnTo>
                  <a:pt x="268337" y="33709"/>
                </a:lnTo>
                <a:lnTo>
                  <a:pt x="259910" y="33709"/>
                </a:lnTo>
                <a:lnTo>
                  <a:pt x="259910" y="25505"/>
                </a:lnTo>
                <a:close/>
                <a:moveTo>
                  <a:pt x="276988" y="25505"/>
                </a:moveTo>
                <a:lnTo>
                  <a:pt x="276988" y="33709"/>
                </a:lnTo>
                <a:lnTo>
                  <a:pt x="268560" y="33709"/>
                </a:lnTo>
                <a:lnTo>
                  <a:pt x="268560" y="25505"/>
                </a:lnTo>
                <a:close/>
                <a:moveTo>
                  <a:pt x="17190" y="33933"/>
                </a:moveTo>
                <a:lnTo>
                  <a:pt x="17190" y="42193"/>
                </a:lnTo>
                <a:lnTo>
                  <a:pt x="8762" y="42193"/>
                </a:lnTo>
                <a:lnTo>
                  <a:pt x="8762" y="33933"/>
                </a:lnTo>
                <a:close/>
                <a:moveTo>
                  <a:pt x="25840" y="33933"/>
                </a:moveTo>
                <a:lnTo>
                  <a:pt x="25840" y="42193"/>
                </a:lnTo>
                <a:lnTo>
                  <a:pt x="17413" y="42193"/>
                </a:lnTo>
                <a:lnTo>
                  <a:pt x="17413" y="33933"/>
                </a:lnTo>
                <a:close/>
                <a:moveTo>
                  <a:pt x="34547" y="33933"/>
                </a:moveTo>
                <a:lnTo>
                  <a:pt x="34547" y="42193"/>
                </a:lnTo>
                <a:lnTo>
                  <a:pt x="26064" y="42193"/>
                </a:lnTo>
                <a:lnTo>
                  <a:pt x="26064" y="33933"/>
                </a:lnTo>
                <a:close/>
                <a:moveTo>
                  <a:pt x="43197" y="33933"/>
                </a:moveTo>
                <a:lnTo>
                  <a:pt x="43197" y="42193"/>
                </a:lnTo>
                <a:lnTo>
                  <a:pt x="34770" y="42193"/>
                </a:lnTo>
                <a:lnTo>
                  <a:pt x="34770" y="33933"/>
                </a:lnTo>
                <a:close/>
                <a:moveTo>
                  <a:pt x="51848" y="33933"/>
                </a:moveTo>
                <a:lnTo>
                  <a:pt x="51848" y="42193"/>
                </a:lnTo>
                <a:lnTo>
                  <a:pt x="43421" y="42193"/>
                </a:lnTo>
                <a:lnTo>
                  <a:pt x="43421" y="33933"/>
                </a:lnTo>
                <a:close/>
                <a:moveTo>
                  <a:pt x="60499" y="33933"/>
                </a:moveTo>
                <a:lnTo>
                  <a:pt x="60499" y="42193"/>
                </a:lnTo>
                <a:lnTo>
                  <a:pt x="52071" y="42193"/>
                </a:lnTo>
                <a:lnTo>
                  <a:pt x="52071" y="33933"/>
                </a:lnTo>
                <a:close/>
                <a:moveTo>
                  <a:pt x="69149" y="33933"/>
                </a:moveTo>
                <a:lnTo>
                  <a:pt x="69149" y="42193"/>
                </a:lnTo>
                <a:lnTo>
                  <a:pt x="60722" y="42193"/>
                </a:lnTo>
                <a:lnTo>
                  <a:pt x="60722" y="33933"/>
                </a:lnTo>
                <a:close/>
                <a:moveTo>
                  <a:pt x="77800" y="33933"/>
                </a:moveTo>
                <a:lnTo>
                  <a:pt x="77800" y="42193"/>
                </a:lnTo>
                <a:lnTo>
                  <a:pt x="69373" y="42193"/>
                </a:lnTo>
                <a:lnTo>
                  <a:pt x="69373" y="33933"/>
                </a:lnTo>
                <a:close/>
                <a:moveTo>
                  <a:pt x="86506" y="33933"/>
                </a:moveTo>
                <a:lnTo>
                  <a:pt x="86506" y="42193"/>
                </a:lnTo>
                <a:lnTo>
                  <a:pt x="78023" y="42193"/>
                </a:lnTo>
                <a:lnTo>
                  <a:pt x="78023" y="33933"/>
                </a:lnTo>
                <a:close/>
                <a:moveTo>
                  <a:pt x="95157" y="33933"/>
                </a:moveTo>
                <a:lnTo>
                  <a:pt x="95157" y="42193"/>
                </a:lnTo>
                <a:lnTo>
                  <a:pt x="86730" y="42193"/>
                </a:lnTo>
                <a:lnTo>
                  <a:pt x="86730" y="33933"/>
                </a:lnTo>
                <a:close/>
                <a:moveTo>
                  <a:pt x="103808" y="33933"/>
                </a:moveTo>
                <a:lnTo>
                  <a:pt x="103808" y="42193"/>
                </a:lnTo>
                <a:lnTo>
                  <a:pt x="95380" y="42193"/>
                </a:lnTo>
                <a:lnTo>
                  <a:pt x="95380" y="33933"/>
                </a:lnTo>
                <a:close/>
                <a:moveTo>
                  <a:pt x="112458" y="33933"/>
                </a:moveTo>
                <a:lnTo>
                  <a:pt x="112458" y="42193"/>
                </a:lnTo>
                <a:lnTo>
                  <a:pt x="104031" y="42193"/>
                </a:lnTo>
                <a:lnTo>
                  <a:pt x="104031" y="33933"/>
                </a:lnTo>
                <a:close/>
                <a:moveTo>
                  <a:pt x="121109" y="33933"/>
                </a:moveTo>
                <a:lnTo>
                  <a:pt x="121109" y="42193"/>
                </a:lnTo>
                <a:lnTo>
                  <a:pt x="112681" y="42193"/>
                </a:lnTo>
                <a:lnTo>
                  <a:pt x="112681" y="33933"/>
                </a:lnTo>
                <a:close/>
                <a:moveTo>
                  <a:pt x="129760" y="33933"/>
                </a:moveTo>
                <a:lnTo>
                  <a:pt x="129760" y="42193"/>
                </a:lnTo>
                <a:lnTo>
                  <a:pt x="121332" y="42193"/>
                </a:lnTo>
                <a:lnTo>
                  <a:pt x="121332" y="33933"/>
                </a:lnTo>
                <a:close/>
                <a:moveTo>
                  <a:pt x="138410" y="33933"/>
                </a:moveTo>
                <a:lnTo>
                  <a:pt x="138410" y="42193"/>
                </a:lnTo>
                <a:lnTo>
                  <a:pt x="129983" y="42193"/>
                </a:lnTo>
                <a:lnTo>
                  <a:pt x="129983" y="33933"/>
                </a:lnTo>
                <a:close/>
                <a:moveTo>
                  <a:pt x="147117" y="33933"/>
                </a:moveTo>
                <a:lnTo>
                  <a:pt x="147117" y="42193"/>
                </a:lnTo>
                <a:lnTo>
                  <a:pt x="138633" y="42193"/>
                </a:lnTo>
                <a:lnTo>
                  <a:pt x="138633" y="33933"/>
                </a:lnTo>
                <a:close/>
                <a:moveTo>
                  <a:pt x="155767" y="33933"/>
                </a:moveTo>
                <a:lnTo>
                  <a:pt x="155767" y="42193"/>
                </a:lnTo>
                <a:lnTo>
                  <a:pt x="147340" y="42193"/>
                </a:lnTo>
                <a:lnTo>
                  <a:pt x="147340" y="33933"/>
                </a:lnTo>
                <a:close/>
                <a:moveTo>
                  <a:pt x="164418" y="33933"/>
                </a:moveTo>
                <a:lnTo>
                  <a:pt x="164418" y="42193"/>
                </a:lnTo>
                <a:lnTo>
                  <a:pt x="155990" y="42193"/>
                </a:lnTo>
                <a:lnTo>
                  <a:pt x="155990" y="33933"/>
                </a:lnTo>
                <a:close/>
                <a:moveTo>
                  <a:pt x="173069" y="33933"/>
                </a:moveTo>
                <a:lnTo>
                  <a:pt x="173069" y="42193"/>
                </a:lnTo>
                <a:lnTo>
                  <a:pt x="164641" y="42193"/>
                </a:lnTo>
                <a:lnTo>
                  <a:pt x="164641" y="33933"/>
                </a:lnTo>
                <a:close/>
                <a:moveTo>
                  <a:pt x="181719" y="33933"/>
                </a:moveTo>
                <a:lnTo>
                  <a:pt x="181719" y="42193"/>
                </a:lnTo>
                <a:lnTo>
                  <a:pt x="173292" y="42193"/>
                </a:lnTo>
                <a:lnTo>
                  <a:pt x="173292" y="33933"/>
                </a:lnTo>
                <a:close/>
                <a:moveTo>
                  <a:pt x="190370" y="33933"/>
                </a:moveTo>
                <a:lnTo>
                  <a:pt x="190370" y="42193"/>
                </a:lnTo>
                <a:lnTo>
                  <a:pt x="181942" y="42193"/>
                </a:lnTo>
                <a:lnTo>
                  <a:pt x="181942" y="33933"/>
                </a:lnTo>
                <a:close/>
                <a:moveTo>
                  <a:pt x="199020" y="33933"/>
                </a:moveTo>
                <a:lnTo>
                  <a:pt x="199020" y="42193"/>
                </a:lnTo>
                <a:lnTo>
                  <a:pt x="190593" y="42193"/>
                </a:lnTo>
                <a:lnTo>
                  <a:pt x="190593" y="33933"/>
                </a:lnTo>
                <a:close/>
                <a:moveTo>
                  <a:pt x="207727" y="33933"/>
                </a:moveTo>
                <a:lnTo>
                  <a:pt x="207727" y="42193"/>
                </a:lnTo>
                <a:lnTo>
                  <a:pt x="199244" y="42193"/>
                </a:lnTo>
                <a:lnTo>
                  <a:pt x="199244" y="33933"/>
                </a:lnTo>
                <a:close/>
                <a:moveTo>
                  <a:pt x="216377" y="33933"/>
                </a:moveTo>
                <a:lnTo>
                  <a:pt x="216377" y="42193"/>
                </a:lnTo>
                <a:lnTo>
                  <a:pt x="207950" y="42193"/>
                </a:lnTo>
                <a:lnTo>
                  <a:pt x="207950" y="33933"/>
                </a:lnTo>
                <a:close/>
                <a:moveTo>
                  <a:pt x="225028" y="33933"/>
                </a:moveTo>
                <a:lnTo>
                  <a:pt x="225028" y="42193"/>
                </a:lnTo>
                <a:lnTo>
                  <a:pt x="216601" y="42193"/>
                </a:lnTo>
                <a:lnTo>
                  <a:pt x="216601" y="33933"/>
                </a:lnTo>
                <a:close/>
                <a:moveTo>
                  <a:pt x="233679" y="33933"/>
                </a:moveTo>
                <a:lnTo>
                  <a:pt x="233679" y="42193"/>
                </a:lnTo>
                <a:lnTo>
                  <a:pt x="225251" y="42193"/>
                </a:lnTo>
                <a:lnTo>
                  <a:pt x="225251" y="33933"/>
                </a:lnTo>
                <a:close/>
                <a:moveTo>
                  <a:pt x="242329" y="33933"/>
                </a:moveTo>
                <a:lnTo>
                  <a:pt x="242329" y="42193"/>
                </a:lnTo>
                <a:lnTo>
                  <a:pt x="233902" y="42193"/>
                </a:lnTo>
                <a:lnTo>
                  <a:pt x="233902" y="33933"/>
                </a:lnTo>
                <a:close/>
                <a:moveTo>
                  <a:pt x="250980" y="33933"/>
                </a:moveTo>
                <a:lnTo>
                  <a:pt x="250980" y="42193"/>
                </a:lnTo>
                <a:lnTo>
                  <a:pt x="242553" y="42193"/>
                </a:lnTo>
                <a:lnTo>
                  <a:pt x="242553" y="33933"/>
                </a:lnTo>
                <a:close/>
                <a:moveTo>
                  <a:pt x="259686" y="33933"/>
                </a:moveTo>
                <a:lnTo>
                  <a:pt x="259686" y="42193"/>
                </a:lnTo>
                <a:lnTo>
                  <a:pt x="251203" y="42193"/>
                </a:lnTo>
                <a:lnTo>
                  <a:pt x="251203" y="33933"/>
                </a:lnTo>
                <a:close/>
                <a:moveTo>
                  <a:pt x="268337" y="33933"/>
                </a:moveTo>
                <a:lnTo>
                  <a:pt x="268337" y="42193"/>
                </a:lnTo>
                <a:lnTo>
                  <a:pt x="259910" y="42193"/>
                </a:lnTo>
                <a:lnTo>
                  <a:pt x="259910" y="33933"/>
                </a:lnTo>
                <a:close/>
                <a:moveTo>
                  <a:pt x="276988" y="33933"/>
                </a:moveTo>
                <a:lnTo>
                  <a:pt x="276988" y="42193"/>
                </a:lnTo>
                <a:lnTo>
                  <a:pt x="268560" y="42193"/>
                </a:lnTo>
                <a:lnTo>
                  <a:pt x="268560" y="33933"/>
                </a:lnTo>
                <a:close/>
                <a:moveTo>
                  <a:pt x="17190" y="42416"/>
                </a:moveTo>
                <a:lnTo>
                  <a:pt x="17190" y="50620"/>
                </a:lnTo>
                <a:lnTo>
                  <a:pt x="8762" y="50620"/>
                </a:lnTo>
                <a:lnTo>
                  <a:pt x="8762" y="42416"/>
                </a:lnTo>
                <a:close/>
                <a:moveTo>
                  <a:pt x="25840" y="42416"/>
                </a:moveTo>
                <a:lnTo>
                  <a:pt x="25840" y="50620"/>
                </a:lnTo>
                <a:lnTo>
                  <a:pt x="17413" y="50620"/>
                </a:lnTo>
                <a:lnTo>
                  <a:pt x="17413" y="42416"/>
                </a:lnTo>
                <a:close/>
                <a:moveTo>
                  <a:pt x="34547" y="42416"/>
                </a:moveTo>
                <a:lnTo>
                  <a:pt x="34547" y="50620"/>
                </a:lnTo>
                <a:lnTo>
                  <a:pt x="26064" y="50620"/>
                </a:lnTo>
                <a:lnTo>
                  <a:pt x="26064" y="42416"/>
                </a:lnTo>
                <a:close/>
                <a:moveTo>
                  <a:pt x="43197" y="42416"/>
                </a:moveTo>
                <a:lnTo>
                  <a:pt x="43197" y="50620"/>
                </a:lnTo>
                <a:lnTo>
                  <a:pt x="34770" y="50620"/>
                </a:lnTo>
                <a:lnTo>
                  <a:pt x="34770" y="42416"/>
                </a:lnTo>
                <a:close/>
                <a:moveTo>
                  <a:pt x="51848" y="42416"/>
                </a:moveTo>
                <a:lnTo>
                  <a:pt x="51848" y="50620"/>
                </a:lnTo>
                <a:lnTo>
                  <a:pt x="43421" y="50620"/>
                </a:lnTo>
                <a:lnTo>
                  <a:pt x="43421" y="42416"/>
                </a:lnTo>
                <a:close/>
                <a:moveTo>
                  <a:pt x="60499" y="42416"/>
                </a:moveTo>
                <a:lnTo>
                  <a:pt x="60499" y="50620"/>
                </a:lnTo>
                <a:lnTo>
                  <a:pt x="52071" y="50620"/>
                </a:lnTo>
                <a:lnTo>
                  <a:pt x="52071" y="42416"/>
                </a:lnTo>
                <a:close/>
                <a:moveTo>
                  <a:pt x="69149" y="42416"/>
                </a:moveTo>
                <a:lnTo>
                  <a:pt x="69149" y="50620"/>
                </a:lnTo>
                <a:lnTo>
                  <a:pt x="60722" y="50620"/>
                </a:lnTo>
                <a:lnTo>
                  <a:pt x="60722" y="42416"/>
                </a:lnTo>
                <a:close/>
                <a:moveTo>
                  <a:pt x="77800" y="42416"/>
                </a:moveTo>
                <a:lnTo>
                  <a:pt x="77800" y="50620"/>
                </a:lnTo>
                <a:lnTo>
                  <a:pt x="69373" y="50620"/>
                </a:lnTo>
                <a:lnTo>
                  <a:pt x="69373" y="42416"/>
                </a:lnTo>
                <a:close/>
                <a:moveTo>
                  <a:pt x="86506" y="42416"/>
                </a:moveTo>
                <a:lnTo>
                  <a:pt x="86506" y="50620"/>
                </a:lnTo>
                <a:lnTo>
                  <a:pt x="78023" y="50620"/>
                </a:lnTo>
                <a:lnTo>
                  <a:pt x="78023" y="42416"/>
                </a:lnTo>
                <a:close/>
                <a:moveTo>
                  <a:pt x="95157" y="42416"/>
                </a:moveTo>
                <a:lnTo>
                  <a:pt x="95157" y="50620"/>
                </a:lnTo>
                <a:lnTo>
                  <a:pt x="86730" y="50620"/>
                </a:lnTo>
                <a:lnTo>
                  <a:pt x="86730" y="42416"/>
                </a:lnTo>
                <a:close/>
                <a:moveTo>
                  <a:pt x="103808" y="42416"/>
                </a:moveTo>
                <a:lnTo>
                  <a:pt x="103808" y="50620"/>
                </a:lnTo>
                <a:lnTo>
                  <a:pt x="95380" y="50620"/>
                </a:lnTo>
                <a:lnTo>
                  <a:pt x="95380" y="42416"/>
                </a:lnTo>
                <a:close/>
                <a:moveTo>
                  <a:pt x="112458" y="42416"/>
                </a:moveTo>
                <a:lnTo>
                  <a:pt x="112458" y="50620"/>
                </a:lnTo>
                <a:lnTo>
                  <a:pt x="104031" y="50620"/>
                </a:lnTo>
                <a:lnTo>
                  <a:pt x="104031" y="42416"/>
                </a:lnTo>
                <a:close/>
                <a:moveTo>
                  <a:pt x="121109" y="42416"/>
                </a:moveTo>
                <a:lnTo>
                  <a:pt x="121109" y="50620"/>
                </a:lnTo>
                <a:lnTo>
                  <a:pt x="112681" y="50620"/>
                </a:lnTo>
                <a:lnTo>
                  <a:pt x="112681" y="42416"/>
                </a:lnTo>
                <a:close/>
                <a:moveTo>
                  <a:pt x="129760" y="42416"/>
                </a:moveTo>
                <a:lnTo>
                  <a:pt x="129760" y="50620"/>
                </a:lnTo>
                <a:lnTo>
                  <a:pt x="121332" y="50620"/>
                </a:lnTo>
                <a:lnTo>
                  <a:pt x="121332" y="42416"/>
                </a:lnTo>
                <a:close/>
                <a:moveTo>
                  <a:pt x="138410" y="42416"/>
                </a:moveTo>
                <a:lnTo>
                  <a:pt x="138410" y="50620"/>
                </a:lnTo>
                <a:lnTo>
                  <a:pt x="129983" y="50620"/>
                </a:lnTo>
                <a:lnTo>
                  <a:pt x="129983" y="42416"/>
                </a:lnTo>
                <a:close/>
                <a:moveTo>
                  <a:pt x="147117" y="42416"/>
                </a:moveTo>
                <a:lnTo>
                  <a:pt x="147117" y="50620"/>
                </a:lnTo>
                <a:lnTo>
                  <a:pt x="138633" y="50620"/>
                </a:lnTo>
                <a:lnTo>
                  <a:pt x="138633" y="42416"/>
                </a:lnTo>
                <a:close/>
                <a:moveTo>
                  <a:pt x="155767" y="42416"/>
                </a:moveTo>
                <a:lnTo>
                  <a:pt x="155767" y="50620"/>
                </a:lnTo>
                <a:lnTo>
                  <a:pt x="147340" y="50620"/>
                </a:lnTo>
                <a:lnTo>
                  <a:pt x="147340" y="42416"/>
                </a:lnTo>
                <a:close/>
                <a:moveTo>
                  <a:pt x="164418" y="42416"/>
                </a:moveTo>
                <a:lnTo>
                  <a:pt x="164418" y="50620"/>
                </a:lnTo>
                <a:lnTo>
                  <a:pt x="155990" y="50620"/>
                </a:lnTo>
                <a:lnTo>
                  <a:pt x="155990" y="42416"/>
                </a:lnTo>
                <a:close/>
                <a:moveTo>
                  <a:pt x="173069" y="42416"/>
                </a:moveTo>
                <a:lnTo>
                  <a:pt x="173069" y="50620"/>
                </a:lnTo>
                <a:lnTo>
                  <a:pt x="164641" y="50620"/>
                </a:lnTo>
                <a:lnTo>
                  <a:pt x="164641" y="42416"/>
                </a:lnTo>
                <a:close/>
                <a:moveTo>
                  <a:pt x="181719" y="42416"/>
                </a:moveTo>
                <a:lnTo>
                  <a:pt x="181719" y="50620"/>
                </a:lnTo>
                <a:lnTo>
                  <a:pt x="173292" y="50620"/>
                </a:lnTo>
                <a:lnTo>
                  <a:pt x="173292" y="42416"/>
                </a:lnTo>
                <a:close/>
                <a:moveTo>
                  <a:pt x="190370" y="42416"/>
                </a:moveTo>
                <a:lnTo>
                  <a:pt x="190370" y="50620"/>
                </a:lnTo>
                <a:lnTo>
                  <a:pt x="181942" y="50620"/>
                </a:lnTo>
                <a:lnTo>
                  <a:pt x="181942" y="42416"/>
                </a:lnTo>
                <a:close/>
                <a:moveTo>
                  <a:pt x="199020" y="42416"/>
                </a:moveTo>
                <a:lnTo>
                  <a:pt x="199020" y="50620"/>
                </a:lnTo>
                <a:lnTo>
                  <a:pt x="190593" y="50620"/>
                </a:lnTo>
                <a:lnTo>
                  <a:pt x="190593" y="42416"/>
                </a:lnTo>
                <a:close/>
                <a:moveTo>
                  <a:pt x="207727" y="42416"/>
                </a:moveTo>
                <a:lnTo>
                  <a:pt x="207727" y="50620"/>
                </a:lnTo>
                <a:lnTo>
                  <a:pt x="199244" y="50620"/>
                </a:lnTo>
                <a:lnTo>
                  <a:pt x="199244" y="42416"/>
                </a:lnTo>
                <a:close/>
                <a:moveTo>
                  <a:pt x="216377" y="42416"/>
                </a:moveTo>
                <a:lnTo>
                  <a:pt x="216377" y="50620"/>
                </a:lnTo>
                <a:lnTo>
                  <a:pt x="207950" y="50620"/>
                </a:lnTo>
                <a:lnTo>
                  <a:pt x="207950" y="42416"/>
                </a:lnTo>
                <a:close/>
                <a:moveTo>
                  <a:pt x="225028" y="42416"/>
                </a:moveTo>
                <a:lnTo>
                  <a:pt x="225028" y="50620"/>
                </a:lnTo>
                <a:lnTo>
                  <a:pt x="216601" y="50620"/>
                </a:lnTo>
                <a:lnTo>
                  <a:pt x="216601" y="42416"/>
                </a:lnTo>
                <a:close/>
                <a:moveTo>
                  <a:pt x="233679" y="42416"/>
                </a:moveTo>
                <a:lnTo>
                  <a:pt x="233679" y="50620"/>
                </a:lnTo>
                <a:lnTo>
                  <a:pt x="225251" y="50620"/>
                </a:lnTo>
                <a:lnTo>
                  <a:pt x="225251" y="42416"/>
                </a:lnTo>
                <a:close/>
                <a:moveTo>
                  <a:pt x="242329" y="42416"/>
                </a:moveTo>
                <a:lnTo>
                  <a:pt x="242329" y="50620"/>
                </a:lnTo>
                <a:lnTo>
                  <a:pt x="233902" y="50620"/>
                </a:lnTo>
                <a:lnTo>
                  <a:pt x="233902" y="42416"/>
                </a:lnTo>
                <a:close/>
                <a:moveTo>
                  <a:pt x="250980" y="42416"/>
                </a:moveTo>
                <a:lnTo>
                  <a:pt x="250980" y="50620"/>
                </a:lnTo>
                <a:lnTo>
                  <a:pt x="242553" y="50620"/>
                </a:lnTo>
                <a:lnTo>
                  <a:pt x="242553" y="42416"/>
                </a:lnTo>
                <a:close/>
                <a:moveTo>
                  <a:pt x="259686" y="42416"/>
                </a:moveTo>
                <a:lnTo>
                  <a:pt x="259686" y="50620"/>
                </a:lnTo>
                <a:lnTo>
                  <a:pt x="251203" y="50620"/>
                </a:lnTo>
                <a:lnTo>
                  <a:pt x="251203" y="42416"/>
                </a:lnTo>
                <a:close/>
                <a:moveTo>
                  <a:pt x="268337" y="42416"/>
                </a:moveTo>
                <a:lnTo>
                  <a:pt x="268337" y="50620"/>
                </a:lnTo>
                <a:lnTo>
                  <a:pt x="259910" y="50620"/>
                </a:lnTo>
                <a:lnTo>
                  <a:pt x="259910" y="42416"/>
                </a:lnTo>
                <a:close/>
                <a:moveTo>
                  <a:pt x="276988" y="42416"/>
                </a:moveTo>
                <a:lnTo>
                  <a:pt x="276988" y="50620"/>
                </a:lnTo>
                <a:lnTo>
                  <a:pt x="268560" y="50620"/>
                </a:lnTo>
                <a:lnTo>
                  <a:pt x="268560" y="42416"/>
                </a:lnTo>
                <a:close/>
                <a:moveTo>
                  <a:pt x="17190" y="50843"/>
                </a:moveTo>
                <a:lnTo>
                  <a:pt x="17190" y="59103"/>
                </a:lnTo>
                <a:lnTo>
                  <a:pt x="8762" y="59103"/>
                </a:lnTo>
                <a:lnTo>
                  <a:pt x="8762" y="50843"/>
                </a:lnTo>
                <a:close/>
                <a:moveTo>
                  <a:pt x="25840" y="50843"/>
                </a:moveTo>
                <a:lnTo>
                  <a:pt x="25840" y="59103"/>
                </a:lnTo>
                <a:lnTo>
                  <a:pt x="17413" y="59103"/>
                </a:lnTo>
                <a:lnTo>
                  <a:pt x="17413" y="50843"/>
                </a:lnTo>
                <a:close/>
                <a:moveTo>
                  <a:pt x="34547" y="50843"/>
                </a:moveTo>
                <a:lnTo>
                  <a:pt x="34547" y="59103"/>
                </a:lnTo>
                <a:lnTo>
                  <a:pt x="26064" y="59103"/>
                </a:lnTo>
                <a:lnTo>
                  <a:pt x="26064" y="50843"/>
                </a:lnTo>
                <a:close/>
                <a:moveTo>
                  <a:pt x="43197" y="50843"/>
                </a:moveTo>
                <a:lnTo>
                  <a:pt x="43197" y="59103"/>
                </a:lnTo>
                <a:lnTo>
                  <a:pt x="34770" y="59103"/>
                </a:lnTo>
                <a:lnTo>
                  <a:pt x="34770" y="50843"/>
                </a:lnTo>
                <a:close/>
                <a:moveTo>
                  <a:pt x="51848" y="50843"/>
                </a:moveTo>
                <a:lnTo>
                  <a:pt x="51848" y="59103"/>
                </a:lnTo>
                <a:lnTo>
                  <a:pt x="43421" y="59103"/>
                </a:lnTo>
                <a:lnTo>
                  <a:pt x="43421" y="50843"/>
                </a:lnTo>
                <a:close/>
                <a:moveTo>
                  <a:pt x="60499" y="50843"/>
                </a:moveTo>
                <a:lnTo>
                  <a:pt x="60499" y="59103"/>
                </a:lnTo>
                <a:lnTo>
                  <a:pt x="52071" y="59103"/>
                </a:lnTo>
                <a:lnTo>
                  <a:pt x="52071" y="50843"/>
                </a:lnTo>
                <a:close/>
                <a:moveTo>
                  <a:pt x="69149" y="50843"/>
                </a:moveTo>
                <a:lnTo>
                  <a:pt x="69149" y="59103"/>
                </a:lnTo>
                <a:lnTo>
                  <a:pt x="60722" y="59103"/>
                </a:lnTo>
                <a:lnTo>
                  <a:pt x="60722" y="50843"/>
                </a:lnTo>
                <a:close/>
                <a:moveTo>
                  <a:pt x="77800" y="50843"/>
                </a:moveTo>
                <a:lnTo>
                  <a:pt x="77800" y="59103"/>
                </a:lnTo>
                <a:lnTo>
                  <a:pt x="69373" y="59103"/>
                </a:lnTo>
                <a:lnTo>
                  <a:pt x="69373" y="50843"/>
                </a:lnTo>
                <a:close/>
                <a:moveTo>
                  <a:pt x="86506" y="50843"/>
                </a:moveTo>
                <a:lnTo>
                  <a:pt x="86506" y="59103"/>
                </a:lnTo>
                <a:lnTo>
                  <a:pt x="78023" y="59103"/>
                </a:lnTo>
                <a:lnTo>
                  <a:pt x="78023" y="50843"/>
                </a:lnTo>
                <a:close/>
                <a:moveTo>
                  <a:pt x="95157" y="50843"/>
                </a:moveTo>
                <a:lnTo>
                  <a:pt x="95157" y="59103"/>
                </a:lnTo>
                <a:lnTo>
                  <a:pt x="86730" y="59103"/>
                </a:lnTo>
                <a:lnTo>
                  <a:pt x="86730" y="50843"/>
                </a:lnTo>
                <a:close/>
                <a:moveTo>
                  <a:pt x="103808" y="50843"/>
                </a:moveTo>
                <a:lnTo>
                  <a:pt x="103808" y="59103"/>
                </a:lnTo>
                <a:lnTo>
                  <a:pt x="95380" y="59103"/>
                </a:lnTo>
                <a:lnTo>
                  <a:pt x="95380" y="50843"/>
                </a:lnTo>
                <a:close/>
                <a:moveTo>
                  <a:pt x="112458" y="50843"/>
                </a:moveTo>
                <a:lnTo>
                  <a:pt x="112458" y="59103"/>
                </a:lnTo>
                <a:lnTo>
                  <a:pt x="104031" y="59103"/>
                </a:lnTo>
                <a:lnTo>
                  <a:pt x="104031" y="50843"/>
                </a:lnTo>
                <a:close/>
                <a:moveTo>
                  <a:pt x="121109" y="50843"/>
                </a:moveTo>
                <a:lnTo>
                  <a:pt x="121109" y="59103"/>
                </a:lnTo>
                <a:lnTo>
                  <a:pt x="112681" y="59103"/>
                </a:lnTo>
                <a:lnTo>
                  <a:pt x="112681" y="50843"/>
                </a:lnTo>
                <a:close/>
                <a:moveTo>
                  <a:pt x="129760" y="50843"/>
                </a:moveTo>
                <a:lnTo>
                  <a:pt x="129760" y="59103"/>
                </a:lnTo>
                <a:lnTo>
                  <a:pt x="121332" y="59103"/>
                </a:lnTo>
                <a:lnTo>
                  <a:pt x="121332" y="50843"/>
                </a:lnTo>
                <a:close/>
                <a:moveTo>
                  <a:pt x="138410" y="50843"/>
                </a:moveTo>
                <a:lnTo>
                  <a:pt x="138410" y="59103"/>
                </a:lnTo>
                <a:lnTo>
                  <a:pt x="129983" y="59103"/>
                </a:lnTo>
                <a:lnTo>
                  <a:pt x="129983" y="50843"/>
                </a:lnTo>
                <a:close/>
                <a:moveTo>
                  <a:pt x="147117" y="50843"/>
                </a:moveTo>
                <a:lnTo>
                  <a:pt x="147117" y="59103"/>
                </a:lnTo>
                <a:lnTo>
                  <a:pt x="138633" y="59103"/>
                </a:lnTo>
                <a:lnTo>
                  <a:pt x="138633" y="50843"/>
                </a:lnTo>
                <a:close/>
                <a:moveTo>
                  <a:pt x="155767" y="50843"/>
                </a:moveTo>
                <a:lnTo>
                  <a:pt x="155767" y="59103"/>
                </a:lnTo>
                <a:lnTo>
                  <a:pt x="147340" y="59103"/>
                </a:lnTo>
                <a:lnTo>
                  <a:pt x="147340" y="50843"/>
                </a:lnTo>
                <a:close/>
                <a:moveTo>
                  <a:pt x="164418" y="50843"/>
                </a:moveTo>
                <a:lnTo>
                  <a:pt x="164418" y="59103"/>
                </a:lnTo>
                <a:lnTo>
                  <a:pt x="155990" y="59103"/>
                </a:lnTo>
                <a:lnTo>
                  <a:pt x="155990" y="50843"/>
                </a:lnTo>
                <a:close/>
                <a:moveTo>
                  <a:pt x="173069" y="50843"/>
                </a:moveTo>
                <a:lnTo>
                  <a:pt x="173069" y="59103"/>
                </a:lnTo>
                <a:lnTo>
                  <a:pt x="164641" y="59103"/>
                </a:lnTo>
                <a:lnTo>
                  <a:pt x="164641" y="50843"/>
                </a:lnTo>
                <a:close/>
                <a:moveTo>
                  <a:pt x="181719" y="50843"/>
                </a:moveTo>
                <a:lnTo>
                  <a:pt x="181719" y="59103"/>
                </a:lnTo>
                <a:lnTo>
                  <a:pt x="173292" y="59103"/>
                </a:lnTo>
                <a:lnTo>
                  <a:pt x="173292" y="50843"/>
                </a:lnTo>
                <a:close/>
                <a:moveTo>
                  <a:pt x="190370" y="50843"/>
                </a:moveTo>
                <a:lnTo>
                  <a:pt x="190370" y="59103"/>
                </a:lnTo>
                <a:lnTo>
                  <a:pt x="181942" y="59103"/>
                </a:lnTo>
                <a:lnTo>
                  <a:pt x="181942" y="50843"/>
                </a:lnTo>
                <a:close/>
                <a:moveTo>
                  <a:pt x="199020" y="50843"/>
                </a:moveTo>
                <a:lnTo>
                  <a:pt x="199020" y="59103"/>
                </a:lnTo>
                <a:lnTo>
                  <a:pt x="190593" y="59103"/>
                </a:lnTo>
                <a:lnTo>
                  <a:pt x="190593" y="50843"/>
                </a:lnTo>
                <a:close/>
                <a:moveTo>
                  <a:pt x="207727" y="50843"/>
                </a:moveTo>
                <a:lnTo>
                  <a:pt x="207727" y="59103"/>
                </a:lnTo>
                <a:lnTo>
                  <a:pt x="199244" y="59103"/>
                </a:lnTo>
                <a:lnTo>
                  <a:pt x="199244" y="50843"/>
                </a:lnTo>
                <a:close/>
                <a:moveTo>
                  <a:pt x="216377" y="50843"/>
                </a:moveTo>
                <a:lnTo>
                  <a:pt x="216377" y="59103"/>
                </a:lnTo>
                <a:lnTo>
                  <a:pt x="207950" y="59103"/>
                </a:lnTo>
                <a:lnTo>
                  <a:pt x="207950" y="50843"/>
                </a:lnTo>
                <a:close/>
                <a:moveTo>
                  <a:pt x="225028" y="50843"/>
                </a:moveTo>
                <a:lnTo>
                  <a:pt x="225028" y="59103"/>
                </a:lnTo>
                <a:lnTo>
                  <a:pt x="216601" y="59103"/>
                </a:lnTo>
                <a:lnTo>
                  <a:pt x="216601" y="50843"/>
                </a:lnTo>
                <a:close/>
                <a:moveTo>
                  <a:pt x="233679" y="50843"/>
                </a:moveTo>
                <a:lnTo>
                  <a:pt x="233679" y="59103"/>
                </a:lnTo>
                <a:lnTo>
                  <a:pt x="225251" y="59103"/>
                </a:lnTo>
                <a:lnTo>
                  <a:pt x="225251" y="50843"/>
                </a:lnTo>
                <a:close/>
                <a:moveTo>
                  <a:pt x="242329" y="50843"/>
                </a:moveTo>
                <a:lnTo>
                  <a:pt x="242329" y="59103"/>
                </a:lnTo>
                <a:lnTo>
                  <a:pt x="233902" y="59103"/>
                </a:lnTo>
                <a:lnTo>
                  <a:pt x="233902" y="50843"/>
                </a:lnTo>
                <a:close/>
                <a:moveTo>
                  <a:pt x="250980" y="50843"/>
                </a:moveTo>
                <a:lnTo>
                  <a:pt x="250980" y="59103"/>
                </a:lnTo>
                <a:lnTo>
                  <a:pt x="242553" y="59103"/>
                </a:lnTo>
                <a:lnTo>
                  <a:pt x="242553" y="50843"/>
                </a:lnTo>
                <a:close/>
                <a:moveTo>
                  <a:pt x="259686" y="50843"/>
                </a:moveTo>
                <a:lnTo>
                  <a:pt x="259686" y="59103"/>
                </a:lnTo>
                <a:lnTo>
                  <a:pt x="251203" y="59103"/>
                </a:lnTo>
                <a:lnTo>
                  <a:pt x="251203" y="50843"/>
                </a:lnTo>
                <a:close/>
                <a:moveTo>
                  <a:pt x="268337" y="50843"/>
                </a:moveTo>
                <a:lnTo>
                  <a:pt x="268337" y="59103"/>
                </a:lnTo>
                <a:lnTo>
                  <a:pt x="259910" y="59103"/>
                </a:lnTo>
                <a:lnTo>
                  <a:pt x="259910" y="50843"/>
                </a:lnTo>
                <a:close/>
                <a:moveTo>
                  <a:pt x="276988" y="50843"/>
                </a:moveTo>
                <a:lnTo>
                  <a:pt x="276988" y="59103"/>
                </a:lnTo>
                <a:lnTo>
                  <a:pt x="268560" y="59103"/>
                </a:lnTo>
                <a:lnTo>
                  <a:pt x="268560" y="50843"/>
                </a:lnTo>
                <a:close/>
                <a:moveTo>
                  <a:pt x="17190" y="59326"/>
                </a:moveTo>
                <a:lnTo>
                  <a:pt x="17190" y="67586"/>
                </a:lnTo>
                <a:lnTo>
                  <a:pt x="8762" y="67586"/>
                </a:lnTo>
                <a:lnTo>
                  <a:pt x="8762" y="59326"/>
                </a:lnTo>
                <a:close/>
                <a:moveTo>
                  <a:pt x="25840" y="59326"/>
                </a:moveTo>
                <a:lnTo>
                  <a:pt x="25840" y="67586"/>
                </a:lnTo>
                <a:lnTo>
                  <a:pt x="17413" y="67586"/>
                </a:lnTo>
                <a:lnTo>
                  <a:pt x="17413" y="59326"/>
                </a:lnTo>
                <a:close/>
                <a:moveTo>
                  <a:pt x="34547" y="59326"/>
                </a:moveTo>
                <a:lnTo>
                  <a:pt x="34547" y="67586"/>
                </a:lnTo>
                <a:lnTo>
                  <a:pt x="26064" y="67586"/>
                </a:lnTo>
                <a:lnTo>
                  <a:pt x="26064" y="59326"/>
                </a:lnTo>
                <a:close/>
                <a:moveTo>
                  <a:pt x="43197" y="59326"/>
                </a:moveTo>
                <a:lnTo>
                  <a:pt x="43197" y="67586"/>
                </a:lnTo>
                <a:lnTo>
                  <a:pt x="34770" y="67586"/>
                </a:lnTo>
                <a:lnTo>
                  <a:pt x="34770" y="59326"/>
                </a:lnTo>
                <a:close/>
                <a:moveTo>
                  <a:pt x="51848" y="59326"/>
                </a:moveTo>
                <a:lnTo>
                  <a:pt x="51848" y="67586"/>
                </a:lnTo>
                <a:lnTo>
                  <a:pt x="43421" y="67586"/>
                </a:lnTo>
                <a:lnTo>
                  <a:pt x="43421" y="59326"/>
                </a:lnTo>
                <a:close/>
                <a:moveTo>
                  <a:pt x="60499" y="59326"/>
                </a:moveTo>
                <a:lnTo>
                  <a:pt x="60499" y="67586"/>
                </a:lnTo>
                <a:lnTo>
                  <a:pt x="52071" y="67586"/>
                </a:lnTo>
                <a:lnTo>
                  <a:pt x="52071" y="59326"/>
                </a:lnTo>
                <a:close/>
                <a:moveTo>
                  <a:pt x="69149" y="59326"/>
                </a:moveTo>
                <a:lnTo>
                  <a:pt x="69149" y="67586"/>
                </a:lnTo>
                <a:lnTo>
                  <a:pt x="60722" y="67586"/>
                </a:lnTo>
                <a:lnTo>
                  <a:pt x="60722" y="59326"/>
                </a:lnTo>
                <a:close/>
                <a:moveTo>
                  <a:pt x="77800" y="59326"/>
                </a:moveTo>
                <a:lnTo>
                  <a:pt x="77800" y="67586"/>
                </a:lnTo>
                <a:lnTo>
                  <a:pt x="69373" y="67586"/>
                </a:lnTo>
                <a:lnTo>
                  <a:pt x="69373" y="59326"/>
                </a:lnTo>
                <a:close/>
                <a:moveTo>
                  <a:pt x="86506" y="59326"/>
                </a:moveTo>
                <a:lnTo>
                  <a:pt x="86506" y="67586"/>
                </a:lnTo>
                <a:lnTo>
                  <a:pt x="78023" y="67586"/>
                </a:lnTo>
                <a:lnTo>
                  <a:pt x="78023" y="59326"/>
                </a:lnTo>
                <a:close/>
                <a:moveTo>
                  <a:pt x="95157" y="59326"/>
                </a:moveTo>
                <a:lnTo>
                  <a:pt x="95157" y="67586"/>
                </a:lnTo>
                <a:lnTo>
                  <a:pt x="86730" y="67586"/>
                </a:lnTo>
                <a:lnTo>
                  <a:pt x="86730" y="59326"/>
                </a:lnTo>
                <a:close/>
                <a:moveTo>
                  <a:pt x="103808" y="59326"/>
                </a:moveTo>
                <a:lnTo>
                  <a:pt x="103808" y="67586"/>
                </a:lnTo>
                <a:lnTo>
                  <a:pt x="95380" y="67586"/>
                </a:lnTo>
                <a:lnTo>
                  <a:pt x="95380" y="59326"/>
                </a:lnTo>
                <a:close/>
                <a:moveTo>
                  <a:pt x="112458" y="59326"/>
                </a:moveTo>
                <a:lnTo>
                  <a:pt x="112458" y="67586"/>
                </a:lnTo>
                <a:lnTo>
                  <a:pt x="104031" y="67586"/>
                </a:lnTo>
                <a:lnTo>
                  <a:pt x="104031" y="59326"/>
                </a:lnTo>
                <a:close/>
                <a:moveTo>
                  <a:pt x="121109" y="59326"/>
                </a:moveTo>
                <a:lnTo>
                  <a:pt x="121109" y="67586"/>
                </a:lnTo>
                <a:lnTo>
                  <a:pt x="112681" y="67586"/>
                </a:lnTo>
                <a:lnTo>
                  <a:pt x="112681" y="59326"/>
                </a:lnTo>
                <a:close/>
                <a:moveTo>
                  <a:pt x="129760" y="59326"/>
                </a:moveTo>
                <a:lnTo>
                  <a:pt x="129760" y="67586"/>
                </a:lnTo>
                <a:lnTo>
                  <a:pt x="121332" y="67586"/>
                </a:lnTo>
                <a:lnTo>
                  <a:pt x="121332" y="59326"/>
                </a:lnTo>
                <a:close/>
                <a:moveTo>
                  <a:pt x="138410" y="59326"/>
                </a:moveTo>
                <a:lnTo>
                  <a:pt x="138410" y="67586"/>
                </a:lnTo>
                <a:lnTo>
                  <a:pt x="129983" y="67586"/>
                </a:lnTo>
                <a:lnTo>
                  <a:pt x="129983" y="59326"/>
                </a:lnTo>
                <a:close/>
                <a:moveTo>
                  <a:pt x="147117" y="59326"/>
                </a:moveTo>
                <a:lnTo>
                  <a:pt x="147117" y="67586"/>
                </a:lnTo>
                <a:lnTo>
                  <a:pt x="138633" y="67586"/>
                </a:lnTo>
                <a:lnTo>
                  <a:pt x="138633" y="59326"/>
                </a:lnTo>
                <a:close/>
                <a:moveTo>
                  <a:pt x="155767" y="59326"/>
                </a:moveTo>
                <a:lnTo>
                  <a:pt x="155767" y="67586"/>
                </a:lnTo>
                <a:lnTo>
                  <a:pt x="147340" y="67586"/>
                </a:lnTo>
                <a:lnTo>
                  <a:pt x="147340" y="59326"/>
                </a:lnTo>
                <a:close/>
                <a:moveTo>
                  <a:pt x="164418" y="59326"/>
                </a:moveTo>
                <a:lnTo>
                  <a:pt x="164418" y="67586"/>
                </a:lnTo>
                <a:lnTo>
                  <a:pt x="155990" y="67586"/>
                </a:lnTo>
                <a:lnTo>
                  <a:pt x="155990" y="59326"/>
                </a:lnTo>
                <a:close/>
                <a:moveTo>
                  <a:pt x="173069" y="59326"/>
                </a:moveTo>
                <a:lnTo>
                  <a:pt x="173069" y="67586"/>
                </a:lnTo>
                <a:lnTo>
                  <a:pt x="164641" y="67586"/>
                </a:lnTo>
                <a:lnTo>
                  <a:pt x="164641" y="59326"/>
                </a:lnTo>
                <a:close/>
                <a:moveTo>
                  <a:pt x="181719" y="59326"/>
                </a:moveTo>
                <a:lnTo>
                  <a:pt x="181719" y="67586"/>
                </a:lnTo>
                <a:lnTo>
                  <a:pt x="173292" y="67586"/>
                </a:lnTo>
                <a:lnTo>
                  <a:pt x="173292" y="59326"/>
                </a:lnTo>
                <a:close/>
                <a:moveTo>
                  <a:pt x="190370" y="59326"/>
                </a:moveTo>
                <a:lnTo>
                  <a:pt x="190370" y="67586"/>
                </a:lnTo>
                <a:lnTo>
                  <a:pt x="181942" y="67586"/>
                </a:lnTo>
                <a:lnTo>
                  <a:pt x="181942" y="59326"/>
                </a:lnTo>
                <a:close/>
                <a:moveTo>
                  <a:pt x="199020" y="59326"/>
                </a:moveTo>
                <a:lnTo>
                  <a:pt x="199020" y="67586"/>
                </a:lnTo>
                <a:lnTo>
                  <a:pt x="190593" y="67586"/>
                </a:lnTo>
                <a:lnTo>
                  <a:pt x="190593" y="59326"/>
                </a:lnTo>
                <a:close/>
                <a:moveTo>
                  <a:pt x="207727" y="59326"/>
                </a:moveTo>
                <a:lnTo>
                  <a:pt x="207727" y="67586"/>
                </a:lnTo>
                <a:lnTo>
                  <a:pt x="199244" y="67586"/>
                </a:lnTo>
                <a:lnTo>
                  <a:pt x="199244" y="59326"/>
                </a:lnTo>
                <a:close/>
                <a:moveTo>
                  <a:pt x="216377" y="59326"/>
                </a:moveTo>
                <a:lnTo>
                  <a:pt x="216377" y="67586"/>
                </a:lnTo>
                <a:lnTo>
                  <a:pt x="207950" y="67586"/>
                </a:lnTo>
                <a:lnTo>
                  <a:pt x="207950" y="59326"/>
                </a:lnTo>
                <a:close/>
                <a:moveTo>
                  <a:pt x="225028" y="59326"/>
                </a:moveTo>
                <a:lnTo>
                  <a:pt x="225028" y="67586"/>
                </a:lnTo>
                <a:lnTo>
                  <a:pt x="216601" y="67586"/>
                </a:lnTo>
                <a:lnTo>
                  <a:pt x="216601" y="59326"/>
                </a:lnTo>
                <a:close/>
                <a:moveTo>
                  <a:pt x="233679" y="59326"/>
                </a:moveTo>
                <a:lnTo>
                  <a:pt x="233679" y="67586"/>
                </a:lnTo>
                <a:lnTo>
                  <a:pt x="225251" y="67586"/>
                </a:lnTo>
                <a:lnTo>
                  <a:pt x="225251" y="59326"/>
                </a:lnTo>
                <a:close/>
                <a:moveTo>
                  <a:pt x="242329" y="59326"/>
                </a:moveTo>
                <a:lnTo>
                  <a:pt x="242329" y="67586"/>
                </a:lnTo>
                <a:lnTo>
                  <a:pt x="233902" y="67586"/>
                </a:lnTo>
                <a:lnTo>
                  <a:pt x="233902" y="59326"/>
                </a:lnTo>
                <a:close/>
                <a:moveTo>
                  <a:pt x="250980" y="59326"/>
                </a:moveTo>
                <a:lnTo>
                  <a:pt x="250980" y="67586"/>
                </a:lnTo>
                <a:lnTo>
                  <a:pt x="242553" y="67586"/>
                </a:lnTo>
                <a:lnTo>
                  <a:pt x="242553" y="59326"/>
                </a:lnTo>
                <a:close/>
                <a:moveTo>
                  <a:pt x="259686" y="59326"/>
                </a:moveTo>
                <a:lnTo>
                  <a:pt x="259686" y="67586"/>
                </a:lnTo>
                <a:lnTo>
                  <a:pt x="251203" y="67586"/>
                </a:lnTo>
                <a:lnTo>
                  <a:pt x="251203" y="59326"/>
                </a:lnTo>
                <a:close/>
                <a:moveTo>
                  <a:pt x="268337" y="59326"/>
                </a:moveTo>
                <a:lnTo>
                  <a:pt x="268337" y="67586"/>
                </a:lnTo>
                <a:lnTo>
                  <a:pt x="259910" y="67586"/>
                </a:lnTo>
                <a:lnTo>
                  <a:pt x="259910" y="59326"/>
                </a:lnTo>
                <a:close/>
                <a:moveTo>
                  <a:pt x="276988" y="59326"/>
                </a:moveTo>
                <a:lnTo>
                  <a:pt x="276988" y="67586"/>
                </a:lnTo>
                <a:lnTo>
                  <a:pt x="268560" y="67586"/>
                </a:lnTo>
                <a:lnTo>
                  <a:pt x="268560" y="59326"/>
                </a:lnTo>
                <a:close/>
                <a:moveTo>
                  <a:pt x="17190" y="67810"/>
                </a:moveTo>
                <a:lnTo>
                  <a:pt x="17190" y="76014"/>
                </a:lnTo>
                <a:lnTo>
                  <a:pt x="8762" y="76014"/>
                </a:lnTo>
                <a:lnTo>
                  <a:pt x="8762" y="67810"/>
                </a:lnTo>
                <a:close/>
                <a:moveTo>
                  <a:pt x="25840" y="67810"/>
                </a:moveTo>
                <a:lnTo>
                  <a:pt x="25840" y="76014"/>
                </a:lnTo>
                <a:lnTo>
                  <a:pt x="17413" y="76014"/>
                </a:lnTo>
                <a:lnTo>
                  <a:pt x="17413" y="67810"/>
                </a:lnTo>
                <a:close/>
                <a:moveTo>
                  <a:pt x="34547" y="67810"/>
                </a:moveTo>
                <a:lnTo>
                  <a:pt x="34547" y="76014"/>
                </a:lnTo>
                <a:lnTo>
                  <a:pt x="26064" y="76014"/>
                </a:lnTo>
                <a:lnTo>
                  <a:pt x="26064" y="67810"/>
                </a:lnTo>
                <a:close/>
                <a:moveTo>
                  <a:pt x="43197" y="67810"/>
                </a:moveTo>
                <a:lnTo>
                  <a:pt x="43197" y="76014"/>
                </a:lnTo>
                <a:lnTo>
                  <a:pt x="34770" y="76014"/>
                </a:lnTo>
                <a:lnTo>
                  <a:pt x="34770" y="67810"/>
                </a:lnTo>
                <a:close/>
                <a:moveTo>
                  <a:pt x="51848" y="67810"/>
                </a:moveTo>
                <a:lnTo>
                  <a:pt x="51848" y="76014"/>
                </a:lnTo>
                <a:lnTo>
                  <a:pt x="43421" y="76014"/>
                </a:lnTo>
                <a:lnTo>
                  <a:pt x="43421" y="67810"/>
                </a:lnTo>
                <a:close/>
                <a:moveTo>
                  <a:pt x="60499" y="67810"/>
                </a:moveTo>
                <a:lnTo>
                  <a:pt x="60499" y="76014"/>
                </a:lnTo>
                <a:lnTo>
                  <a:pt x="52071" y="76014"/>
                </a:lnTo>
                <a:lnTo>
                  <a:pt x="52071" y="67810"/>
                </a:lnTo>
                <a:close/>
                <a:moveTo>
                  <a:pt x="69149" y="67810"/>
                </a:moveTo>
                <a:lnTo>
                  <a:pt x="69149" y="76014"/>
                </a:lnTo>
                <a:lnTo>
                  <a:pt x="60722" y="76014"/>
                </a:lnTo>
                <a:lnTo>
                  <a:pt x="60722" y="67810"/>
                </a:lnTo>
                <a:close/>
                <a:moveTo>
                  <a:pt x="77800" y="67810"/>
                </a:moveTo>
                <a:lnTo>
                  <a:pt x="77800" y="76014"/>
                </a:lnTo>
                <a:lnTo>
                  <a:pt x="69373" y="76014"/>
                </a:lnTo>
                <a:lnTo>
                  <a:pt x="69373" y="67810"/>
                </a:lnTo>
                <a:close/>
                <a:moveTo>
                  <a:pt x="86506" y="67810"/>
                </a:moveTo>
                <a:lnTo>
                  <a:pt x="86506" y="76014"/>
                </a:lnTo>
                <a:lnTo>
                  <a:pt x="78023" y="76014"/>
                </a:lnTo>
                <a:lnTo>
                  <a:pt x="78023" y="67810"/>
                </a:lnTo>
                <a:close/>
                <a:moveTo>
                  <a:pt x="95157" y="67810"/>
                </a:moveTo>
                <a:lnTo>
                  <a:pt x="95157" y="76014"/>
                </a:lnTo>
                <a:lnTo>
                  <a:pt x="86730" y="76014"/>
                </a:lnTo>
                <a:lnTo>
                  <a:pt x="86730" y="67810"/>
                </a:lnTo>
                <a:close/>
                <a:moveTo>
                  <a:pt x="103808" y="67810"/>
                </a:moveTo>
                <a:lnTo>
                  <a:pt x="103808" y="76014"/>
                </a:lnTo>
                <a:lnTo>
                  <a:pt x="95380" y="76014"/>
                </a:lnTo>
                <a:lnTo>
                  <a:pt x="95380" y="67810"/>
                </a:lnTo>
                <a:close/>
                <a:moveTo>
                  <a:pt x="112458" y="67810"/>
                </a:moveTo>
                <a:lnTo>
                  <a:pt x="112458" y="76014"/>
                </a:lnTo>
                <a:lnTo>
                  <a:pt x="104031" y="76014"/>
                </a:lnTo>
                <a:lnTo>
                  <a:pt x="104031" y="67810"/>
                </a:lnTo>
                <a:close/>
                <a:moveTo>
                  <a:pt x="121109" y="67810"/>
                </a:moveTo>
                <a:lnTo>
                  <a:pt x="121109" y="76014"/>
                </a:lnTo>
                <a:lnTo>
                  <a:pt x="112681" y="76014"/>
                </a:lnTo>
                <a:lnTo>
                  <a:pt x="112681" y="67810"/>
                </a:lnTo>
                <a:close/>
                <a:moveTo>
                  <a:pt x="129760" y="67810"/>
                </a:moveTo>
                <a:lnTo>
                  <a:pt x="129760" y="76014"/>
                </a:lnTo>
                <a:lnTo>
                  <a:pt x="121332" y="76014"/>
                </a:lnTo>
                <a:lnTo>
                  <a:pt x="121332" y="67810"/>
                </a:lnTo>
                <a:close/>
                <a:moveTo>
                  <a:pt x="138410" y="67810"/>
                </a:moveTo>
                <a:lnTo>
                  <a:pt x="138410" y="76014"/>
                </a:lnTo>
                <a:lnTo>
                  <a:pt x="129983" y="76014"/>
                </a:lnTo>
                <a:lnTo>
                  <a:pt x="129983" y="67810"/>
                </a:lnTo>
                <a:close/>
                <a:moveTo>
                  <a:pt x="147117" y="67810"/>
                </a:moveTo>
                <a:lnTo>
                  <a:pt x="147117" y="76014"/>
                </a:lnTo>
                <a:lnTo>
                  <a:pt x="138633" y="76014"/>
                </a:lnTo>
                <a:lnTo>
                  <a:pt x="138633" y="67810"/>
                </a:lnTo>
                <a:close/>
                <a:moveTo>
                  <a:pt x="155767" y="67810"/>
                </a:moveTo>
                <a:lnTo>
                  <a:pt x="155767" y="76014"/>
                </a:lnTo>
                <a:lnTo>
                  <a:pt x="147340" y="76014"/>
                </a:lnTo>
                <a:lnTo>
                  <a:pt x="147340" y="67810"/>
                </a:lnTo>
                <a:close/>
                <a:moveTo>
                  <a:pt x="164418" y="67810"/>
                </a:moveTo>
                <a:lnTo>
                  <a:pt x="164418" y="76014"/>
                </a:lnTo>
                <a:lnTo>
                  <a:pt x="155990" y="76014"/>
                </a:lnTo>
                <a:lnTo>
                  <a:pt x="155990" y="67810"/>
                </a:lnTo>
                <a:close/>
                <a:moveTo>
                  <a:pt x="173069" y="67810"/>
                </a:moveTo>
                <a:lnTo>
                  <a:pt x="173069" y="76014"/>
                </a:lnTo>
                <a:lnTo>
                  <a:pt x="164641" y="76014"/>
                </a:lnTo>
                <a:lnTo>
                  <a:pt x="164641" y="67810"/>
                </a:lnTo>
                <a:close/>
                <a:moveTo>
                  <a:pt x="181719" y="67810"/>
                </a:moveTo>
                <a:lnTo>
                  <a:pt x="181719" y="76014"/>
                </a:lnTo>
                <a:lnTo>
                  <a:pt x="173292" y="76014"/>
                </a:lnTo>
                <a:lnTo>
                  <a:pt x="173292" y="67810"/>
                </a:lnTo>
                <a:close/>
                <a:moveTo>
                  <a:pt x="190370" y="67810"/>
                </a:moveTo>
                <a:lnTo>
                  <a:pt x="190370" y="76014"/>
                </a:lnTo>
                <a:lnTo>
                  <a:pt x="181942" y="76014"/>
                </a:lnTo>
                <a:lnTo>
                  <a:pt x="181942" y="67810"/>
                </a:lnTo>
                <a:close/>
                <a:moveTo>
                  <a:pt x="199020" y="67810"/>
                </a:moveTo>
                <a:lnTo>
                  <a:pt x="199020" y="76014"/>
                </a:lnTo>
                <a:lnTo>
                  <a:pt x="190593" y="76014"/>
                </a:lnTo>
                <a:lnTo>
                  <a:pt x="190593" y="67810"/>
                </a:lnTo>
                <a:close/>
                <a:moveTo>
                  <a:pt x="207727" y="67810"/>
                </a:moveTo>
                <a:lnTo>
                  <a:pt x="207727" y="76014"/>
                </a:lnTo>
                <a:lnTo>
                  <a:pt x="199244" y="76014"/>
                </a:lnTo>
                <a:lnTo>
                  <a:pt x="199244" y="67810"/>
                </a:lnTo>
                <a:close/>
                <a:moveTo>
                  <a:pt x="216377" y="67810"/>
                </a:moveTo>
                <a:lnTo>
                  <a:pt x="216377" y="76014"/>
                </a:lnTo>
                <a:lnTo>
                  <a:pt x="207950" y="76014"/>
                </a:lnTo>
                <a:lnTo>
                  <a:pt x="207950" y="67810"/>
                </a:lnTo>
                <a:close/>
                <a:moveTo>
                  <a:pt x="225028" y="67810"/>
                </a:moveTo>
                <a:lnTo>
                  <a:pt x="225028" y="76014"/>
                </a:lnTo>
                <a:lnTo>
                  <a:pt x="216601" y="76014"/>
                </a:lnTo>
                <a:lnTo>
                  <a:pt x="216601" y="67810"/>
                </a:lnTo>
                <a:close/>
                <a:moveTo>
                  <a:pt x="233679" y="67810"/>
                </a:moveTo>
                <a:lnTo>
                  <a:pt x="233679" y="76014"/>
                </a:lnTo>
                <a:lnTo>
                  <a:pt x="225251" y="76014"/>
                </a:lnTo>
                <a:lnTo>
                  <a:pt x="225251" y="67810"/>
                </a:lnTo>
                <a:close/>
                <a:moveTo>
                  <a:pt x="242329" y="67810"/>
                </a:moveTo>
                <a:lnTo>
                  <a:pt x="242329" y="76014"/>
                </a:lnTo>
                <a:lnTo>
                  <a:pt x="233902" y="76014"/>
                </a:lnTo>
                <a:lnTo>
                  <a:pt x="233902" y="67810"/>
                </a:lnTo>
                <a:close/>
                <a:moveTo>
                  <a:pt x="250980" y="67810"/>
                </a:moveTo>
                <a:lnTo>
                  <a:pt x="250980" y="76014"/>
                </a:lnTo>
                <a:lnTo>
                  <a:pt x="242553" y="76014"/>
                </a:lnTo>
                <a:lnTo>
                  <a:pt x="242553" y="67810"/>
                </a:lnTo>
                <a:close/>
                <a:moveTo>
                  <a:pt x="259686" y="67810"/>
                </a:moveTo>
                <a:lnTo>
                  <a:pt x="259686" y="76014"/>
                </a:lnTo>
                <a:lnTo>
                  <a:pt x="251203" y="76014"/>
                </a:lnTo>
                <a:lnTo>
                  <a:pt x="251203" y="67810"/>
                </a:lnTo>
                <a:close/>
                <a:moveTo>
                  <a:pt x="268337" y="67810"/>
                </a:moveTo>
                <a:lnTo>
                  <a:pt x="268337" y="76014"/>
                </a:lnTo>
                <a:lnTo>
                  <a:pt x="259910" y="76014"/>
                </a:lnTo>
                <a:lnTo>
                  <a:pt x="259910" y="67810"/>
                </a:lnTo>
                <a:close/>
                <a:moveTo>
                  <a:pt x="276988" y="67810"/>
                </a:moveTo>
                <a:lnTo>
                  <a:pt x="276988" y="76014"/>
                </a:lnTo>
                <a:lnTo>
                  <a:pt x="268560" y="76014"/>
                </a:lnTo>
                <a:lnTo>
                  <a:pt x="268560" y="67810"/>
                </a:lnTo>
                <a:close/>
                <a:moveTo>
                  <a:pt x="17190" y="76237"/>
                </a:moveTo>
                <a:lnTo>
                  <a:pt x="17190" y="84497"/>
                </a:lnTo>
                <a:lnTo>
                  <a:pt x="8762" y="84497"/>
                </a:lnTo>
                <a:lnTo>
                  <a:pt x="8762" y="76237"/>
                </a:lnTo>
                <a:close/>
                <a:moveTo>
                  <a:pt x="25840" y="76237"/>
                </a:moveTo>
                <a:lnTo>
                  <a:pt x="25840" y="84497"/>
                </a:lnTo>
                <a:lnTo>
                  <a:pt x="17413" y="84497"/>
                </a:lnTo>
                <a:lnTo>
                  <a:pt x="17413" y="76237"/>
                </a:lnTo>
                <a:close/>
                <a:moveTo>
                  <a:pt x="34547" y="76237"/>
                </a:moveTo>
                <a:lnTo>
                  <a:pt x="34547" y="84497"/>
                </a:lnTo>
                <a:lnTo>
                  <a:pt x="26064" y="84497"/>
                </a:lnTo>
                <a:lnTo>
                  <a:pt x="26064" y="76237"/>
                </a:lnTo>
                <a:close/>
                <a:moveTo>
                  <a:pt x="43197" y="76237"/>
                </a:moveTo>
                <a:lnTo>
                  <a:pt x="43197" y="84497"/>
                </a:lnTo>
                <a:lnTo>
                  <a:pt x="34770" y="84497"/>
                </a:lnTo>
                <a:lnTo>
                  <a:pt x="34770" y="76237"/>
                </a:lnTo>
                <a:close/>
                <a:moveTo>
                  <a:pt x="51848" y="76237"/>
                </a:moveTo>
                <a:lnTo>
                  <a:pt x="51848" y="84497"/>
                </a:lnTo>
                <a:lnTo>
                  <a:pt x="43421" y="84497"/>
                </a:lnTo>
                <a:lnTo>
                  <a:pt x="43421" y="76237"/>
                </a:lnTo>
                <a:close/>
                <a:moveTo>
                  <a:pt x="60499" y="76237"/>
                </a:moveTo>
                <a:lnTo>
                  <a:pt x="60499" y="84497"/>
                </a:lnTo>
                <a:lnTo>
                  <a:pt x="52071" y="84497"/>
                </a:lnTo>
                <a:lnTo>
                  <a:pt x="52071" y="76237"/>
                </a:lnTo>
                <a:close/>
                <a:moveTo>
                  <a:pt x="69149" y="76237"/>
                </a:moveTo>
                <a:lnTo>
                  <a:pt x="69149" y="84497"/>
                </a:lnTo>
                <a:lnTo>
                  <a:pt x="60722" y="84497"/>
                </a:lnTo>
                <a:lnTo>
                  <a:pt x="60722" y="76237"/>
                </a:lnTo>
                <a:close/>
                <a:moveTo>
                  <a:pt x="77800" y="76237"/>
                </a:moveTo>
                <a:lnTo>
                  <a:pt x="77800" y="84497"/>
                </a:lnTo>
                <a:lnTo>
                  <a:pt x="69373" y="84497"/>
                </a:lnTo>
                <a:lnTo>
                  <a:pt x="69373" y="76237"/>
                </a:lnTo>
                <a:close/>
                <a:moveTo>
                  <a:pt x="86506" y="76237"/>
                </a:moveTo>
                <a:lnTo>
                  <a:pt x="86506" y="84497"/>
                </a:lnTo>
                <a:lnTo>
                  <a:pt x="78023" y="84497"/>
                </a:lnTo>
                <a:lnTo>
                  <a:pt x="78023" y="76237"/>
                </a:lnTo>
                <a:close/>
                <a:moveTo>
                  <a:pt x="95157" y="76237"/>
                </a:moveTo>
                <a:lnTo>
                  <a:pt x="95157" y="84497"/>
                </a:lnTo>
                <a:lnTo>
                  <a:pt x="86730" y="84497"/>
                </a:lnTo>
                <a:lnTo>
                  <a:pt x="86730" y="76237"/>
                </a:lnTo>
                <a:close/>
                <a:moveTo>
                  <a:pt x="103808" y="76237"/>
                </a:moveTo>
                <a:lnTo>
                  <a:pt x="103808" y="84497"/>
                </a:lnTo>
                <a:lnTo>
                  <a:pt x="95380" y="84497"/>
                </a:lnTo>
                <a:lnTo>
                  <a:pt x="95380" y="76237"/>
                </a:lnTo>
                <a:close/>
                <a:moveTo>
                  <a:pt x="112458" y="76237"/>
                </a:moveTo>
                <a:lnTo>
                  <a:pt x="112458" y="84497"/>
                </a:lnTo>
                <a:lnTo>
                  <a:pt x="104031" y="84497"/>
                </a:lnTo>
                <a:lnTo>
                  <a:pt x="104031" y="76237"/>
                </a:lnTo>
                <a:close/>
                <a:moveTo>
                  <a:pt x="121109" y="76237"/>
                </a:moveTo>
                <a:lnTo>
                  <a:pt x="121109" y="84497"/>
                </a:lnTo>
                <a:lnTo>
                  <a:pt x="112681" y="84497"/>
                </a:lnTo>
                <a:lnTo>
                  <a:pt x="112681" y="76237"/>
                </a:lnTo>
                <a:close/>
                <a:moveTo>
                  <a:pt x="129760" y="76237"/>
                </a:moveTo>
                <a:lnTo>
                  <a:pt x="129760" y="84497"/>
                </a:lnTo>
                <a:lnTo>
                  <a:pt x="121332" y="84497"/>
                </a:lnTo>
                <a:lnTo>
                  <a:pt x="121332" y="76237"/>
                </a:lnTo>
                <a:close/>
                <a:moveTo>
                  <a:pt x="138410" y="76237"/>
                </a:moveTo>
                <a:lnTo>
                  <a:pt x="138410" y="84497"/>
                </a:lnTo>
                <a:lnTo>
                  <a:pt x="129983" y="84497"/>
                </a:lnTo>
                <a:lnTo>
                  <a:pt x="129983" y="76237"/>
                </a:lnTo>
                <a:close/>
                <a:moveTo>
                  <a:pt x="147117" y="76237"/>
                </a:moveTo>
                <a:lnTo>
                  <a:pt x="147117" y="84497"/>
                </a:lnTo>
                <a:lnTo>
                  <a:pt x="138633" y="84497"/>
                </a:lnTo>
                <a:lnTo>
                  <a:pt x="138633" y="76237"/>
                </a:lnTo>
                <a:close/>
                <a:moveTo>
                  <a:pt x="155767" y="76237"/>
                </a:moveTo>
                <a:lnTo>
                  <a:pt x="155767" y="84497"/>
                </a:lnTo>
                <a:lnTo>
                  <a:pt x="147340" y="84497"/>
                </a:lnTo>
                <a:lnTo>
                  <a:pt x="147340" y="76237"/>
                </a:lnTo>
                <a:close/>
                <a:moveTo>
                  <a:pt x="164418" y="76237"/>
                </a:moveTo>
                <a:lnTo>
                  <a:pt x="164418" y="84497"/>
                </a:lnTo>
                <a:lnTo>
                  <a:pt x="155990" y="84497"/>
                </a:lnTo>
                <a:lnTo>
                  <a:pt x="155990" y="76237"/>
                </a:lnTo>
                <a:close/>
                <a:moveTo>
                  <a:pt x="173069" y="76237"/>
                </a:moveTo>
                <a:lnTo>
                  <a:pt x="173069" y="84497"/>
                </a:lnTo>
                <a:lnTo>
                  <a:pt x="164641" y="84497"/>
                </a:lnTo>
                <a:lnTo>
                  <a:pt x="164641" y="76237"/>
                </a:lnTo>
                <a:close/>
                <a:moveTo>
                  <a:pt x="181719" y="76237"/>
                </a:moveTo>
                <a:lnTo>
                  <a:pt x="181719" y="84497"/>
                </a:lnTo>
                <a:lnTo>
                  <a:pt x="173292" y="84497"/>
                </a:lnTo>
                <a:lnTo>
                  <a:pt x="173292" y="76237"/>
                </a:lnTo>
                <a:close/>
                <a:moveTo>
                  <a:pt x="190370" y="76237"/>
                </a:moveTo>
                <a:lnTo>
                  <a:pt x="190370" y="84497"/>
                </a:lnTo>
                <a:lnTo>
                  <a:pt x="181942" y="84497"/>
                </a:lnTo>
                <a:lnTo>
                  <a:pt x="181942" y="76237"/>
                </a:lnTo>
                <a:close/>
                <a:moveTo>
                  <a:pt x="199020" y="76237"/>
                </a:moveTo>
                <a:lnTo>
                  <a:pt x="199020" y="84497"/>
                </a:lnTo>
                <a:lnTo>
                  <a:pt x="190593" y="84497"/>
                </a:lnTo>
                <a:lnTo>
                  <a:pt x="190593" y="76237"/>
                </a:lnTo>
                <a:close/>
                <a:moveTo>
                  <a:pt x="207727" y="76237"/>
                </a:moveTo>
                <a:lnTo>
                  <a:pt x="207727" y="84497"/>
                </a:lnTo>
                <a:lnTo>
                  <a:pt x="199244" y="84497"/>
                </a:lnTo>
                <a:lnTo>
                  <a:pt x="199244" y="76237"/>
                </a:lnTo>
                <a:close/>
                <a:moveTo>
                  <a:pt x="216377" y="76237"/>
                </a:moveTo>
                <a:lnTo>
                  <a:pt x="216377" y="84497"/>
                </a:lnTo>
                <a:lnTo>
                  <a:pt x="207950" y="84497"/>
                </a:lnTo>
                <a:lnTo>
                  <a:pt x="207950" y="76237"/>
                </a:lnTo>
                <a:close/>
                <a:moveTo>
                  <a:pt x="225028" y="76237"/>
                </a:moveTo>
                <a:lnTo>
                  <a:pt x="225028" y="84497"/>
                </a:lnTo>
                <a:lnTo>
                  <a:pt x="216601" y="84497"/>
                </a:lnTo>
                <a:lnTo>
                  <a:pt x="216601" y="76237"/>
                </a:lnTo>
                <a:close/>
                <a:moveTo>
                  <a:pt x="233679" y="76237"/>
                </a:moveTo>
                <a:lnTo>
                  <a:pt x="233679" y="84497"/>
                </a:lnTo>
                <a:lnTo>
                  <a:pt x="225251" y="84497"/>
                </a:lnTo>
                <a:lnTo>
                  <a:pt x="225251" y="76237"/>
                </a:lnTo>
                <a:close/>
                <a:moveTo>
                  <a:pt x="242329" y="76237"/>
                </a:moveTo>
                <a:lnTo>
                  <a:pt x="242329" y="84497"/>
                </a:lnTo>
                <a:lnTo>
                  <a:pt x="233902" y="84497"/>
                </a:lnTo>
                <a:lnTo>
                  <a:pt x="233902" y="76237"/>
                </a:lnTo>
                <a:close/>
                <a:moveTo>
                  <a:pt x="250980" y="76237"/>
                </a:moveTo>
                <a:lnTo>
                  <a:pt x="250980" y="84497"/>
                </a:lnTo>
                <a:lnTo>
                  <a:pt x="242553" y="84497"/>
                </a:lnTo>
                <a:lnTo>
                  <a:pt x="242553" y="76237"/>
                </a:lnTo>
                <a:close/>
                <a:moveTo>
                  <a:pt x="259686" y="76237"/>
                </a:moveTo>
                <a:lnTo>
                  <a:pt x="259686" y="84497"/>
                </a:lnTo>
                <a:lnTo>
                  <a:pt x="251203" y="84497"/>
                </a:lnTo>
                <a:lnTo>
                  <a:pt x="251203" y="76237"/>
                </a:lnTo>
                <a:close/>
                <a:moveTo>
                  <a:pt x="268337" y="76237"/>
                </a:moveTo>
                <a:lnTo>
                  <a:pt x="268337" y="84497"/>
                </a:lnTo>
                <a:lnTo>
                  <a:pt x="259910" y="84497"/>
                </a:lnTo>
                <a:lnTo>
                  <a:pt x="259910" y="76237"/>
                </a:lnTo>
                <a:close/>
                <a:moveTo>
                  <a:pt x="276988" y="76237"/>
                </a:moveTo>
                <a:lnTo>
                  <a:pt x="276988" y="84497"/>
                </a:lnTo>
                <a:lnTo>
                  <a:pt x="268560" y="84497"/>
                </a:lnTo>
                <a:lnTo>
                  <a:pt x="268560" y="76237"/>
                </a:lnTo>
                <a:close/>
                <a:moveTo>
                  <a:pt x="17190" y="84720"/>
                </a:moveTo>
                <a:lnTo>
                  <a:pt x="17190" y="92924"/>
                </a:lnTo>
                <a:lnTo>
                  <a:pt x="8762" y="92924"/>
                </a:lnTo>
                <a:lnTo>
                  <a:pt x="8762" y="84720"/>
                </a:lnTo>
                <a:close/>
                <a:moveTo>
                  <a:pt x="25840" y="84720"/>
                </a:moveTo>
                <a:lnTo>
                  <a:pt x="25840" y="92924"/>
                </a:lnTo>
                <a:lnTo>
                  <a:pt x="17413" y="92924"/>
                </a:lnTo>
                <a:lnTo>
                  <a:pt x="17413" y="84720"/>
                </a:lnTo>
                <a:close/>
                <a:moveTo>
                  <a:pt x="34547" y="84720"/>
                </a:moveTo>
                <a:lnTo>
                  <a:pt x="34547" y="92924"/>
                </a:lnTo>
                <a:lnTo>
                  <a:pt x="26064" y="92924"/>
                </a:lnTo>
                <a:lnTo>
                  <a:pt x="26064" y="84720"/>
                </a:lnTo>
                <a:close/>
                <a:moveTo>
                  <a:pt x="43197" y="84720"/>
                </a:moveTo>
                <a:lnTo>
                  <a:pt x="43197" y="92924"/>
                </a:lnTo>
                <a:lnTo>
                  <a:pt x="34770" y="92924"/>
                </a:lnTo>
                <a:lnTo>
                  <a:pt x="34770" y="84720"/>
                </a:lnTo>
                <a:close/>
                <a:moveTo>
                  <a:pt x="51848" y="84720"/>
                </a:moveTo>
                <a:lnTo>
                  <a:pt x="51848" y="92924"/>
                </a:lnTo>
                <a:lnTo>
                  <a:pt x="43421" y="92924"/>
                </a:lnTo>
                <a:lnTo>
                  <a:pt x="43421" y="84720"/>
                </a:lnTo>
                <a:close/>
                <a:moveTo>
                  <a:pt x="60499" y="84720"/>
                </a:moveTo>
                <a:lnTo>
                  <a:pt x="60499" y="92924"/>
                </a:lnTo>
                <a:lnTo>
                  <a:pt x="52071" y="92924"/>
                </a:lnTo>
                <a:lnTo>
                  <a:pt x="52071" y="84720"/>
                </a:lnTo>
                <a:close/>
                <a:moveTo>
                  <a:pt x="69149" y="84720"/>
                </a:moveTo>
                <a:lnTo>
                  <a:pt x="69149" y="92924"/>
                </a:lnTo>
                <a:lnTo>
                  <a:pt x="60722" y="92924"/>
                </a:lnTo>
                <a:lnTo>
                  <a:pt x="60722" y="84720"/>
                </a:lnTo>
                <a:close/>
                <a:moveTo>
                  <a:pt x="77800" y="84720"/>
                </a:moveTo>
                <a:lnTo>
                  <a:pt x="77800" y="92924"/>
                </a:lnTo>
                <a:lnTo>
                  <a:pt x="69373" y="92924"/>
                </a:lnTo>
                <a:lnTo>
                  <a:pt x="69373" y="84720"/>
                </a:lnTo>
                <a:close/>
                <a:moveTo>
                  <a:pt x="86506" y="84720"/>
                </a:moveTo>
                <a:lnTo>
                  <a:pt x="86506" y="92924"/>
                </a:lnTo>
                <a:lnTo>
                  <a:pt x="78023" y="92924"/>
                </a:lnTo>
                <a:lnTo>
                  <a:pt x="78023" y="84720"/>
                </a:lnTo>
                <a:close/>
                <a:moveTo>
                  <a:pt x="95157" y="84720"/>
                </a:moveTo>
                <a:lnTo>
                  <a:pt x="95157" y="92924"/>
                </a:lnTo>
                <a:lnTo>
                  <a:pt x="86730" y="92924"/>
                </a:lnTo>
                <a:lnTo>
                  <a:pt x="86730" y="84720"/>
                </a:lnTo>
                <a:close/>
                <a:moveTo>
                  <a:pt x="103808" y="84720"/>
                </a:moveTo>
                <a:lnTo>
                  <a:pt x="103808" y="92924"/>
                </a:lnTo>
                <a:lnTo>
                  <a:pt x="95380" y="92924"/>
                </a:lnTo>
                <a:lnTo>
                  <a:pt x="95380" y="84720"/>
                </a:lnTo>
                <a:close/>
                <a:moveTo>
                  <a:pt x="112458" y="84720"/>
                </a:moveTo>
                <a:lnTo>
                  <a:pt x="112458" y="92924"/>
                </a:lnTo>
                <a:lnTo>
                  <a:pt x="104031" y="92924"/>
                </a:lnTo>
                <a:lnTo>
                  <a:pt x="104031" y="84720"/>
                </a:lnTo>
                <a:close/>
                <a:moveTo>
                  <a:pt x="121109" y="84720"/>
                </a:moveTo>
                <a:lnTo>
                  <a:pt x="121109" y="92924"/>
                </a:lnTo>
                <a:lnTo>
                  <a:pt x="112681" y="92924"/>
                </a:lnTo>
                <a:lnTo>
                  <a:pt x="112681" y="84720"/>
                </a:lnTo>
                <a:close/>
                <a:moveTo>
                  <a:pt x="129760" y="84720"/>
                </a:moveTo>
                <a:lnTo>
                  <a:pt x="129760" y="92924"/>
                </a:lnTo>
                <a:lnTo>
                  <a:pt x="121332" y="92924"/>
                </a:lnTo>
                <a:lnTo>
                  <a:pt x="121332" y="84720"/>
                </a:lnTo>
                <a:close/>
                <a:moveTo>
                  <a:pt x="138410" y="84720"/>
                </a:moveTo>
                <a:lnTo>
                  <a:pt x="138410" y="92924"/>
                </a:lnTo>
                <a:lnTo>
                  <a:pt x="129983" y="92924"/>
                </a:lnTo>
                <a:lnTo>
                  <a:pt x="129983" y="84720"/>
                </a:lnTo>
                <a:close/>
                <a:moveTo>
                  <a:pt x="147117" y="84720"/>
                </a:moveTo>
                <a:lnTo>
                  <a:pt x="147117" y="92924"/>
                </a:lnTo>
                <a:lnTo>
                  <a:pt x="138633" y="92924"/>
                </a:lnTo>
                <a:lnTo>
                  <a:pt x="138633" y="84720"/>
                </a:lnTo>
                <a:close/>
                <a:moveTo>
                  <a:pt x="155767" y="84720"/>
                </a:moveTo>
                <a:lnTo>
                  <a:pt x="155767" y="92924"/>
                </a:lnTo>
                <a:lnTo>
                  <a:pt x="147340" y="92924"/>
                </a:lnTo>
                <a:lnTo>
                  <a:pt x="147340" y="84720"/>
                </a:lnTo>
                <a:close/>
                <a:moveTo>
                  <a:pt x="164418" y="84720"/>
                </a:moveTo>
                <a:lnTo>
                  <a:pt x="164418" y="92924"/>
                </a:lnTo>
                <a:lnTo>
                  <a:pt x="155990" y="92924"/>
                </a:lnTo>
                <a:lnTo>
                  <a:pt x="155990" y="84720"/>
                </a:lnTo>
                <a:close/>
                <a:moveTo>
                  <a:pt x="173069" y="84720"/>
                </a:moveTo>
                <a:lnTo>
                  <a:pt x="173069" y="92924"/>
                </a:lnTo>
                <a:lnTo>
                  <a:pt x="164641" y="92924"/>
                </a:lnTo>
                <a:lnTo>
                  <a:pt x="164641" y="84720"/>
                </a:lnTo>
                <a:close/>
                <a:moveTo>
                  <a:pt x="181719" y="84720"/>
                </a:moveTo>
                <a:lnTo>
                  <a:pt x="181719" y="92924"/>
                </a:lnTo>
                <a:lnTo>
                  <a:pt x="173292" y="92924"/>
                </a:lnTo>
                <a:lnTo>
                  <a:pt x="173292" y="84720"/>
                </a:lnTo>
                <a:close/>
                <a:moveTo>
                  <a:pt x="190370" y="84720"/>
                </a:moveTo>
                <a:lnTo>
                  <a:pt x="190370" y="92924"/>
                </a:lnTo>
                <a:lnTo>
                  <a:pt x="181942" y="92924"/>
                </a:lnTo>
                <a:lnTo>
                  <a:pt x="181942" y="84720"/>
                </a:lnTo>
                <a:close/>
                <a:moveTo>
                  <a:pt x="199020" y="84720"/>
                </a:moveTo>
                <a:lnTo>
                  <a:pt x="199020" y="92924"/>
                </a:lnTo>
                <a:lnTo>
                  <a:pt x="190593" y="92924"/>
                </a:lnTo>
                <a:lnTo>
                  <a:pt x="190593" y="84720"/>
                </a:lnTo>
                <a:close/>
                <a:moveTo>
                  <a:pt x="207727" y="84720"/>
                </a:moveTo>
                <a:lnTo>
                  <a:pt x="207727" y="92924"/>
                </a:lnTo>
                <a:lnTo>
                  <a:pt x="199244" y="92924"/>
                </a:lnTo>
                <a:lnTo>
                  <a:pt x="199244" y="84720"/>
                </a:lnTo>
                <a:close/>
                <a:moveTo>
                  <a:pt x="216377" y="84720"/>
                </a:moveTo>
                <a:lnTo>
                  <a:pt x="216377" y="92924"/>
                </a:lnTo>
                <a:lnTo>
                  <a:pt x="207950" y="92924"/>
                </a:lnTo>
                <a:lnTo>
                  <a:pt x="207950" y="84720"/>
                </a:lnTo>
                <a:close/>
                <a:moveTo>
                  <a:pt x="225028" y="84720"/>
                </a:moveTo>
                <a:lnTo>
                  <a:pt x="225028" y="92924"/>
                </a:lnTo>
                <a:lnTo>
                  <a:pt x="216601" y="92924"/>
                </a:lnTo>
                <a:lnTo>
                  <a:pt x="216601" y="84720"/>
                </a:lnTo>
                <a:close/>
                <a:moveTo>
                  <a:pt x="233679" y="84720"/>
                </a:moveTo>
                <a:lnTo>
                  <a:pt x="233679" y="92924"/>
                </a:lnTo>
                <a:lnTo>
                  <a:pt x="225251" y="92924"/>
                </a:lnTo>
                <a:lnTo>
                  <a:pt x="225251" y="84720"/>
                </a:lnTo>
                <a:close/>
                <a:moveTo>
                  <a:pt x="242329" y="84720"/>
                </a:moveTo>
                <a:lnTo>
                  <a:pt x="242329" y="92924"/>
                </a:lnTo>
                <a:lnTo>
                  <a:pt x="233902" y="92924"/>
                </a:lnTo>
                <a:lnTo>
                  <a:pt x="233902" y="84720"/>
                </a:lnTo>
                <a:close/>
                <a:moveTo>
                  <a:pt x="250980" y="84720"/>
                </a:moveTo>
                <a:lnTo>
                  <a:pt x="250980" y="92924"/>
                </a:lnTo>
                <a:lnTo>
                  <a:pt x="242553" y="92924"/>
                </a:lnTo>
                <a:lnTo>
                  <a:pt x="242553" y="84720"/>
                </a:lnTo>
                <a:close/>
                <a:moveTo>
                  <a:pt x="259686" y="84720"/>
                </a:moveTo>
                <a:lnTo>
                  <a:pt x="259686" y="92924"/>
                </a:lnTo>
                <a:lnTo>
                  <a:pt x="251203" y="92924"/>
                </a:lnTo>
                <a:lnTo>
                  <a:pt x="251203" y="84720"/>
                </a:lnTo>
                <a:close/>
                <a:moveTo>
                  <a:pt x="268337" y="84720"/>
                </a:moveTo>
                <a:lnTo>
                  <a:pt x="268337" y="92924"/>
                </a:lnTo>
                <a:lnTo>
                  <a:pt x="259910" y="92924"/>
                </a:lnTo>
                <a:lnTo>
                  <a:pt x="259910" y="84720"/>
                </a:lnTo>
                <a:close/>
                <a:moveTo>
                  <a:pt x="276988" y="84720"/>
                </a:moveTo>
                <a:lnTo>
                  <a:pt x="276988" y="92924"/>
                </a:lnTo>
                <a:lnTo>
                  <a:pt x="268560" y="92924"/>
                </a:lnTo>
                <a:lnTo>
                  <a:pt x="268560" y="84720"/>
                </a:lnTo>
                <a:close/>
                <a:moveTo>
                  <a:pt x="17190" y="93148"/>
                </a:moveTo>
                <a:lnTo>
                  <a:pt x="17190" y="101408"/>
                </a:lnTo>
                <a:lnTo>
                  <a:pt x="8762" y="101408"/>
                </a:lnTo>
                <a:lnTo>
                  <a:pt x="8762" y="93148"/>
                </a:lnTo>
                <a:close/>
                <a:moveTo>
                  <a:pt x="25840" y="93148"/>
                </a:moveTo>
                <a:lnTo>
                  <a:pt x="25840" y="101408"/>
                </a:lnTo>
                <a:lnTo>
                  <a:pt x="17413" y="101408"/>
                </a:lnTo>
                <a:lnTo>
                  <a:pt x="17413" y="93148"/>
                </a:lnTo>
                <a:close/>
                <a:moveTo>
                  <a:pt x="34547" y="93148"/>
                </a:moveTo>
                <a:lnTo>
                  <a:pt x="34547" y="101408"/>
                </a:lnTo>
                <a:lnTo>
                  <a:pt x="26064" y="101408"/>
                </a:lnTo>
                <a:lnTo>
                  <a:pt x="26064" y="93148"/>
                </a:lnTo>
                <a:close/>
                <a:moveTo>
                  <a:pt x="43197" y="93148"/>
                </a:moveTo>
                <a:lnTo>
                  <a:pt x="43197" y="101408"/>
                </a:lnTo>
                <a:lnTo>
                  <a:pt x="34770" y="101408"/>
                </a:lnTo>
                <a:lnTo>
                  <a:pt x="34770" y="93148"/>
                </a:lnTo>
                <a:close/>
                <a:moveTo>
                  <a:pt x="51848" y="93148"/>
                </a:moveTo>
                <a:lnTo>
                  <a:pt x="51848" y="101408"/>
                </a:lnTo>
                <a:lnTo>
                  <a:pt x="43421" y="101408"/>
                </a:lnTo>
                <a:lnTo>
                  <a:pt x="43421" y="93148"/>
                </a:lnTo>
                <a:close/>
                <a:moveTo>
                  <a:pt x="60499" y="93148"/>
                </a:moveTo>
                <a:lnTo>
                  <a:pt x="60499" y="101408"/>
                </a:lnTo>
                <a:lnTo>
                  <a:pt x="52071" y="101408"/>
                </a:lnTo>
                <a:lnTo>
                  <a:pt x="52071" y="93148"/>
                </a:lnTo>
                <a:close/>
                <a:moveTo>
                  <a:pt x="69149" y="93148"/>
                </a:moveTo>
                <a:lnTo>
                  <a:pt x="69149" y="101408"/>
                </a:lnTo>
                <a:lnTo>
                  <a:pt x="60722" y="101408"/>
                </a:lnTo>
                <a:lnTo>
                  <a:pt x="60722" y="93148"/>
                </a:lnTo>
                <a:close/>
                <a:moveTo>
                  <a:pt x="77800" y="93148"/>
                </a:moveTo>
                <a:lnTo>
                  <a:pt x="77800" y="101408"/>
                </a:lnTo>
                <a:lnTo>
                  <a:pt x="69373" y="101408"/>
                </a:lnTo>
                <a:lnTo>
                  <a:pt x="69373" y="93148"/>
                </a:lnTo>
                <a:close/>
                <a:moveTo>
                  <a:pt x="86506" y="93148"/>
                </a:moveTo>
                <a:lnTo>
                  <a:pt x="86506" y="101408"/>
                </a:lnTo>
                <a:lnTo>
                  <a:pt x="78023" y="101408"/>
                </a:lnTo>
                <a:lnTo>
                  <a:pt x="78023" y="93148"/>
                </a:lnTo>
                <a:close/>
                <a:moveTo>
                  <a:pt x="95157" y="93148"/>
                </a:moveTo>
                <a:lnTo>
                  <a:pt x="95157" y="101408"/>
                </a:lnTo>
                <a:lnTo>
                  <a:pt x="86730" y="101408"/>
                </a:lnTo>
                <a:lnTo>
                  <a:pt x="86730" y="93148"/>
                </a:lnTo>
                <a:close/>
                <a:moveTo>
                  <a:pt x="103808" y="93148"/>
                </a:moveTo>
                <a:lnTo>
                  <a:pt x="103808" y="101408"/>
                </a:lnTo>
                <a:lnTo>
                  <a:pt x="95380" y="101408"/>
                </a:lnTo>
                <a:lnTo>
                  <a:pt x="95380" y="93148"/>
                </a:lnTo>
                <a:close/>
                <a:moveTo>
                  <a:pt x="112458" y="93148"/>
                </a:moveTo>
                <a:lnTo>
                  <a:pt x="112458" y="101408"/>
                </a:lnTo>
                <a:lnTo>
                  <a:pt x="104031" y="101408"/>
                </a:lnTo>
                <a:lnTo>
                  <a:pt x="104031" y="93148"/>
                </a:lnTo>
                <a:close/>
                <a:moveTo>
                  <a:pt x="121109" y="93148"/>
                </a:moveTo>
                <a:lnTo>
                  <a:pt x="121109" y="101408"/>
                </a:lnTo>
                <a:lnTo>
                  <a:pt x="112681" y="101408"/>
                </a:lnTo>
                <a:lnTo>
                  <a:pt x="112681" y="93148"/>
                </a:lnTo>
                <a:close/>
                <a:moveTo>
                  <a:pt x="129760" y="93148"/>
                </a:moveTo>
                <a:lnTo>
                  <a:pt x="129760" y="101408"/>
                </a:lnTo>
                <a:lnTo>
                  <a:pt x="121332" y="101408"/>
                </a:lnTo>
                <a:lnTo>
                  <a:pt x="121332" y="93148"/>
                </a:lnTo>
                <a:close/>
                <a:moveTo>
                  <a:pt x="138410" y="93148"/>
                </a:moveTo>
                <a:lnTo>
                  <a:pt x="138410" y="101408"/>
                </a:lnTo>
                <a:lnTo>
                  <a:pt x="129983" y="101408"/>
                </a:lnTo>
                <a:lnTo>
                  <a:pt x="129983" y="93148"/>
                </a:lnTo>
                <a:close/>
                <a:moveTo>
                  <a:pt x="147117" y="93148"/>
                </a:moveTo>
                <a:lnTo>
                  <a:pt x="147117" y="101408"/>
                </a:lnTo>
                <a:lnTo>
                  <a:pt x="138633" y="101408"/>
                </a:lnTo>
                <a:lnTo>
                  <a:pt x="138633" y="93148"/>
                </a:lnTo>
                <a:close/>
                <a:moveTo>
                  <a:pt x="155767" y="93148"/>
                </a:moveTo>
                <a:lnTo>
                  <a:pt x="155767" y="101408"/>
                </a:lnTo>
                <a:lnTo>
                  <a:pt x="147340" y="101408"/>
                </a:lnTo>
                <a:lnTo>
                  <a:pt x="147340" y="93148"/>
                </a:lnTo>
                <a:close/>
                <a:moveTo>
                  <a:pt x="164418" y="93148"/>
                </a:moveTo>
                <a:lnTo>
                  <a:pt x="164418" y="101408"/>
                </a:lnTo>
                <a:lnTo>
                  <a:pt x="155990" y="101408"/>
                </a:lnTo>
                <a:lnTo>
                  <a:pt x="155990" y="93148"/>
                </a:lnTo>
                <a:close/>
                <a:moveTo>
                  <a:pt x="173069" y="93148"/>
                </a:moveTo>
                <a:lnTo>
                  <a:pt x="173069" y="101408"/>
                </a:lnTo>
                <a:lnTo>
                  <a:pt x="164641" y="101408"/>
                </a:lnTo>
                <a:lnTo>
                  <a:pt x="164641" y="93148"/>
                </a:lnTo>
                <a:close/>
                <a:moveTo>
                  <a:pt x="181719" y="93148"/>
                </a:moveTo>
                <a:lnTo>
                  <a:pt x="181719" y="101408"/>
                </a:lnTo>
                <a:lnTo>
                  <a:pt x="173292" y="101408"/>
                </a:lnTo>
                <a:lnTo>
                  <a:pt x="173292" y="93148"/>
                </a:lnTo>
                <a:close/>
                <a:moveTo>
                  <a:pt x="190370" y="93148"/>
                </a:moveTo>
                <a:lnTo>
                  <a:pt x="190370" y="101408"/>
                </a:lnTo>
                <a:lnTo>
                  <a:pt x="181942" y="101408"/>
                </a:lnTo>
                <a:lnTo>
                  <a:pt x="181942" y="93148"/>
                </a:lnTo>
                <a:close/>
                <a:moveTo>
                  <a:pt x="199020" y="93148"/>
                </a:moveTo>
                <a:lnTo>
                  <a:pt x="199020" y="101408"/>
                </a:lnTo>
                <a:lnTo>
                  <a:pt x="190593" y="101408"/>
                </a:lnTo>
                <a:lnTo>
                  <a:pt x="190593" y="93148"/>
                </a:lnTo>
                <a:close/>
                <a:moveTo>
                  <a:pt x="207727" y="93148"/>
                </a:moveTo>
                <a:lnTo>
                  <a:pt x="207727" y="101408"/>
                </a:lnTo>
                <a:lnTo>
                  <a:pt x="199244" y="101408"/>
                </a:lnTo>
                <a:lnTo>
                  <a:pt x="199244" y="93148"/>
                </a:lnTo>
                <a:close/>
                <a:moveTo>
                  <a:pt x="216377" y="93148"/>
                </a:moveTo>
                <a:lnTo>
                  <a:pt x="216377" y="101408"/>
                </a:lnTo>
                <a:lnTo>
                  <a:pt x="207950" y="101408"/>
                </a:lnTo>
                <a:lnTo>
                  <a:pt x="207950" y="93148"/>
                </a:lnTo>
                <a:close/>
                <a:moveTo>
                  <a:pt x="225028" y="93148"/>
                </a:moveTo>
                <a:lnTo>
                  <a:pt x="225028" y="101408"/>
                </a:lnTo>
                <a:lnTo>
                  <a:pt x="216601" y="101408"/>
                </a:lnTo>
                <a:lnTo>
                  <a:pt x="216601" y="93148"/>
                </a:lnTo>
                <a:close/>
                <a:moveTo>
                  <a:pt x="233679" y="93148"/>
                </a:moveTo>
                <a:lnTo>
                  <a:pt x="233679" y="101408"/>
                </a:lnTo>
                <a:lnTo>
                  <a:pt x="225251" y="101408"/>
                </a:lnTo>
                <a:lnTo>
                  <a:pt x="225251" y="93148"/>
                </a:lnTo>
                <a:close/>
                <a:moveTo>
                  <a:pt x="242329" y="93148"/>
                </a:moveTo>
                <a:lnTo>
                  <a:pt x="242329" y="101408"/>
                </a:lnTo>
                <a:lnTo>
                  <a:pt x="233902" y="101408"/>
                </a:lnTo>
                <a:lnTo>
                  <a:pt x="233902" y="93148"/>
                </a:lnTo>
                <a:close/>
                <a:moveTo>
                  <a:pt x="250980" y="93148"/>
                </a:moveTo>
                <a:lnTo>
                  <a:pt x="250980" y="101408"/>
                </a:lnTo>
                <a:lnTo>
                  <a:pt x="242553" y="101408"/>
                </a:lnTo>
                <a:lnTo>
                  <a:pt x="242553" y="93148"/>
                </a:lnTo>
                <a:close/>
                <a:moveTo>
                  <a:pt x="259686" y="93148"/>
                </a:moveTo>
                <a:lnTo>
                  <a:pt x="259686" y="101408"/>
                </a:lnTo>
                <a:lnTo>
                  <a:pt x="251203" y="101408"/>
                </a:lnTo>
                <a:lnTo>
                  <a:pt x="251203" y="93148"/>
                </a:lnTo>
                <a:close/>
                <a:moveTo>
                  <a:pt x="268337" y="93148"/>
                </a:moveTo>
                <a:lnTo>
                  <a:pt x="268337" y="101408"/>
                </a:lnTo>
                <a:lnTo>
                  <a:pt x="259910" y="101408"/>
                </a:lnTo>
                <a:lnTo>
                  <a:pt x="259910" y="93148"/>
                </a:lnTo>
                <a:close/>
                <a:moveTo>
                  <a:pt x="276988" y="93148"/>
                </a:moveTo>
                <a:lnTo>
                  <a:pt x="276988" y="101408"/>
                </a:lnTo>
                <a:lnTo>
                  <a:pt x="268560" y="101408"/>
                </a:lnTo>
                <a:lnTo>
                  <a:pt x="268560" y="93148"/>
                </a:lnTo>
                <a:close/>
                <a:moveTo>
                  <a:pt x="17190" y="101631"/>
                </a:moveTo>
                <a:lnTo>
                  <a:pt x="17190" y="109891"/>
                </a:lnTo>
                <a:lnTo>
                  <a:pt x="8762" y="109891"/>
                </a:lnTo>
                <a:lnTo>
                  <a:pt x="8762" y="101631"/>
                </a:lnTo>
                <a:close/>
                <a:moveTo>
                  <a:pt x="25840" y="101631"/>
                </a:moveTo>
                <a:lnTo>
                  <a:pt x="25840" y="109891"/>
                </a:lnTo>
                <a:lnTo>
                  <a:pt x="17413" y="109891"/>
                </a:lnTo>
                <a:lnTo>
                  <a:pt x="17413" y="101631"/>
                </a:lnTo>
                <a:close/>
                <a:moveTo>
                  <a:pt x="34547" y="101631"/>
                </a:moveTo>
                <a:lnTo>
                  <a:pt x="34547" y="109891"/>
                </a:lnTo>
                <a:lnTo>
                  <a:pt x="26064" y="109891"/>
                </a:lnTo>
                <a:lnTo>
                  <a:pt x="26064" y="101631"/>
                </a:lnTo>
                <a:close/>
                <a:moveTo>
                  <a:pt x="43197" y="101631"/>
                </a:moveTo>
                <a:lnTo>
                  <a:pt x="43197" y="109891"/>
                </a:lnTo>
                <a:lnTo>
                  <a:pt x="34770" y="109891"/>
                </a:lnTo>
                <a:lnTo>
                  <a:pt x="34770" y="101631"/>
                </a:lnTo>
                <a:close/>
                <a:moveTo>
                  <a:pt x="51848" y="101631"/>
                </a:moveTo>
                <a:lnTo>
                  <a:pt x="51848" y="109891"/>
                </a:lnTo>
                <a:lnTo>
                  <a:pt x="43421" y="109891"/>
                </a:lnTo>
                <a:lnTo>
                  <a:pt x="43421" y="101631"/>
                </a:lnTo>
                <a:close/>
                <a:moveTo>
                  <a:pt x="60499" y="101631"/>
                </a:moveTo>
                <a:lnTo>
                  <a:pt x="60499" y="109891"/>
                </a:lnTo>
                <a:lnTo>
                  <a:pt x="52071" y="109891"/>
                </a:lnTo>
                <a:lnTo>
                  <a:pt x="52071" y="101631"/>
                </a:lnTo>
                <a:close/>
                <a:moveTo>
                  <a:pt x="69149" y="101631"/>
                </a:moveTo>
                <a:lnTo>
                  <a:pt x="69149" y="109891"/>
                </a:lnTo>
                <a:lnTo>
                  <a:pt x="60722" y="109891"/>
                </a:lnTo>
                <a:lnTo>
                  <a:pt x="60722" y="101631"/>
                </a:lnTo>
                <a:close/>
                <a:moveTo>
                  <a:pt x="77800" y="101631"/>
                </a:moveTo>
                <a:lnTo>
                  <a:pt x="77800" y="109891"/>
                </a:lnTo>
                <a:lnTo>
                  <a:pt x="69373" y="109891"/>
                </a:lnTo>
                <a:lnTo>
                  <a:pt x="69373" y="101631"/>
                </a:lnTo>
                <a:close/>
                <a:moveTo>
                  <a:pt x="86506" y="101631"/>
                </a:moveTo>
                <a:lnTo>
                  <a:pt x="86506" y="109891"/>
                </a:lnTo>
                <a:lnTo>
                  <a:pt x="78023" y="109891"/>
                </a:lnTo>
                <a:lnTo>
                  <a:pt x="78023" y="101631"/>
                </a:lnTo>
                <a:close/>
                <a:moveTo>
                  <a:pt x="95157" y="101631"/>
                </a:moveTo>
                <a:lnTo>
                  <a:pt x="95157" y="109891"/>
                </a:lnTo>
                <a:lnTo>
                  <a:pt x="86730" y="109891"/>
                </a:lnTo>
                <a:lnTo>
                  <a:pt x="86730" y="101631"/>
                </a:lnTo>
                <a:close/>
                <a:moveTo>
                  <a:pt x="103808" y="101631"/>
                </a:moveTo>
                <a:lnTo>
                  <a:pt x="103808" y="109891"/>
                </a:lnTo>
                <a:lnTo>
                  <a:pt x="95380" y="109891"/>
                </a:lnTo>
                <a:lnTo>
                  <a:pt x="95380" y="101631"/>
                </a:lnTo>
                <a:close/>
                <a:moveTo>
                  <a:pt x="112458" y="101631"/>
                </a:moveTo>
                <a:lnTo>
                  <a:pt x="112458" y="109891"/>
                </a:lnTo>
                <a:lnTo>
                  <a:pt x="104031" y="109891"/>
                </a:lnTo>
                <a:lnTo>
                  <a:pt x="104031" y="101631"/>
                </a:lnTo>
                <a:close/>
                <a:moveTo>
                  <a:pt x="121109" y="101631"/>
                </a:moveTo>
                <a:lnTo>
                  <a:pt x="121109" y="109891"/>
                </a:lnTo>
                <a:lnTo>
                  <a:pt x="112681" y="109891"/>
                </a:lnTo>
                <a:lnTo>
                  <a:pt x="112681" y="101631"/>
                </a:lnTo>
                <a:close/>
                <a:moveTo>
                  <a:pt x="129760" y="101631"/>
                </a:moveTo>
                <a:lnTo>
                  <a:pt x="129760" y="109891"/>
                </a:lnTo>
                <a:lnTo>
                  <a:pt x="121332" y="109891"/>
                </a:lnTo>
                <a:lnTo>
                  <a:pt x="121332" y="101631"/>
                </a:lnTo>
                <a:close/>
                <a:moveTo>
                  <a:pt x="138410" y="101631"/>
                </a:moveTo>
                <a:lnTo>
                  <a:pt x="138410" y="109891"/>
                </a:lnTo>
                <a:lnTo>
                  <a:pt x="129983" y="109891"/>
                </a:lnTo>
                <a:lnTo>
                  <a:pt x="129983" y="101631"/>
                </a:lnTo>
                <a:close/>
                <a:moveTo>
                  <a:pt x="147117" y="101631"/>
                </a:moveTo>
                <a:lnTo>
                  <a:pt x="147117" y="109891"/>
                </a:lnTo>
                <a:lnTo>
                  <a:pt x="138633" y="109891"/>
                </a:lnTo>
                <a:lnTo>
                  <a:pt x="138633" y="101631"/>
                </a:lnTo>
                <a:close/>
                <a:moveTo>
                  <a:pt x="155767" y="101631"/>
                </a:moveTo>
                <a:lnTo>
                  <a:pt x="155767" y="109891"/>
                </a:lnTo>
                <a:lnTo>
                  <a:pt x="147340" y="109891"/>
                </a:lnTo>
                <a:lnTo>
                  <a:pt x="147340" y="101631"/>
                </a:lnTo>
                <a:close/>
                <a:moveTo>
                  <a:pt x="164418" y="101631"/>
                </a:moveTo>
                <a:lnTo>
                  <a:pt x="164418" y="109891"/>
                </a:lnTo>
                <a:lnTo>
                  <a:pt x="155990" y="109891"/>
                </a:lnTo>
                <a:lnTo>
                  <a:pt x="155990" y="101631"/>
                </a:lnTo>
                <a:close/>
                <a:moveTo>
                  <a:pt x="173069" y="101631"/>
                </a:moveTo>
                <a:lnTo>
                  <a:pt x="173069" y="109891"/>
                </a:lnTo>
                <a:lnTo>
                  <a:pt x="164641" y="109891"/>
                </a:lnTo>
                <a:lnTo>
                  <a:pt x="164641" y="101631"/>
                </a:lnTo>
                <a:close/>
                <a:moveTo>
                  <a:pt x="181719" y="101631"/>
                </a:moveTo>
                <a:lnTo>
                  <a:pt x="181719" y="109891"/>
                </a:lnTo>
                <a:lnTo>
                  <a:pt x="173292" y="109891"/>
                </a:lnTo>
                <a:lnTo>
                  <a:pt x="173292" y="101631"/>
                </a:lnTo>
                <a:close/>
                <a:moveTo>
                  <a:pt x="190370" y="101631"/>
                </a:moveTo>
                <a:lnTo>
                  <a:pt x="190370" y="109891"/>
                </a:lnTo>
                <a:lnTo>
                  <a:pt x="181942" y="109891"/>
                </a:lnTo>
                <a:lnTo>
                  <a:pt x="181942" y="101631"/>
                </a:lnTo>
                <a:close/>
                <a:moveTo>
                  <a:pt x="199020" y="101631"/>
                </a:moveTo>
                <a:lnTo>
                  <a:pt x="199020" y="109891"/>
                </a:lnTo>
                <a:lnTo>
                  <a:pt x="190593" y="109891"/>
                </a:lnTo>
                <a:lnTo>
                  <a:pt x="190593" y="101631"/>
                </a:lnTo>
                <a:close/>
                <a:moveTo>
                  <a:pt x="207727" y="101631"/>
                </a:moveTo>
                <a:lnTo>
                  <a:pt x="207727" y="109891"/>
                </a:lnTo>
                <a:lnTo>
                  <a:pt x="199244" y="109891"/>
                </a:lnTo>
                <a:lnTo>
                  <a:pt x="199244" y="101631"/>
                </a:lnTo>
                <a:close/>
                <a:moveTo>
                  <a:pt x="216377" y="101631"/>
                </a:moveTo>
                <a:lnTo>
                  <a:pt x="216377" y="109891"/>
                </a:lnTo>
                <a:lnTo>
                  <a:pt x="207950" y="109891"/>
                </a:lnTo>
                <a:lnTo>
                  <a:pt x="207950" y="101631"/>
                </a:lnTo>
                <a:close/>
                <a:moveTo>
                  <a:pt x="225028" y="101631"/>
                </a:moveTo>
                <a:lnTo>
                  <a:pt x="225028" y="109891"/>
                </a:lnTo>
                <a:lnTo>
                  <a:pt x="216601" y="109891"/>
                </a:lnTo>
                <a:lnTo>
                  <a:pt x="216601" y="101631"/>
                </a:lnTo>
                <a:close/>
                <a:moveTo>
                  <a:pt x="233679" y="101631"/>
                </a:moveTo>
                <a:lnTo>
                  <a:pt x="233679" y="109891"/>
                </a:lnTo>
                <a:lnTo>
                  <a:pt x="225251" y="109891"/>
                </a:lnTo>
                <a:lnTo>
                  <a:pt x="225251" y="101631"/>
                </a:lnTo>
                <a:close/>
                <a:moveTo>
                  <a:pt x="242329" y="101631"/>
                </a:moveTo>
                <a:lnTo>
                  <a:pt x="242329" y="109891"/>
                </a:lnTo>
                <a:lnTo>
                  <a:pt x="233902" y="109891"/>
                </a:lnTo>
                <a:lnTo>
                  <a:pt x="233902" y="101631"/>
                </a:lnTo>
                <a:close/>
                <a:moveTo>
                  <a:pt x="250980" y="101631"/>
                </a:moveTo>
                <a:lnTo>
                  <a:pt x="250980" y="109891"/>
                </a:lnTo>
                <a:lnTo>
                  <a:pt x="242553" y="109891"/>
                </a:lnTo>
                <a:lnTo>
                  <a:pt x="242553" y="101631"/>
                </a:lnTo>
                <a:close/>
                <a:moveTo>
                  <a:pt x="259686" y="101631"/>
                </a:moveTo>
                <a:lnTo>
                  <a:pt x="259686" y="109891"/>
                </a:lnTo>
                <a:lnTo>
                  <a:pt x="251203" y="109891"/>
                </a:lnTo>
                <a:lnTo>
                  <a:pt x="251203" y="101631"/>
                </a:lnTo>
                <a:close/>
                <a:moveTo>
                  <a:pt x="268337" y="101631"/>
                </a:moveTo>
                <a:lnTo>
                  <a:pt x="268337" y="109891"/>
                </a:lnTo>
                <a:lnTo>
                  <a:pt x="259910" y="109891"/>
                </a:lnTo>
                <a:lnTo>
                  <a:pt x="259910" y="101631"/>
                </a:lnTo>
                <a:close/>
                <a:moveTo>
                  <a:pt x="276988" y="101631"/>
                </a:moveTo>
                <a:lnTo>
                  <a:pt x="276988" y="109891"/>
                </a:lnTo>
                <a:lnTo>
                  <a:pt x="268560" y="109891"/>
                </a:lnTo>
                <a:lnTo>
                  <a:pt x="268560" y="101631"/>
                </a:lnTo>
                <a:close/>
                <a:moveTo>
                  <a:pt x="17190" y="110114"/>
                </a:moveTo>
                <a:lnTo>
                  <a:pt x="17190" y="118318"/>
                </a:lnTo>
                <a:lnTo>
                  <a:pt x="8762" y="118318"/>
                </a:lnTo>
                <a:lnTo>
                  <a:pt x="8762" y="110114"/>
                </a:lnTo>
                <a:close/>
                <a:moveTo>
                  <a:pt x="25840" y="110114"/>
                </a:moveTo>
                <a:lnTo>
                  <a:pt x="25840" y="118318"/>
                </a:lnTo>
                <a:lnTo>
                  <a:pt x="17413" y="118318"/>
                </a:lnTo>
                <a:lnTo>
                  <a:pt x="17413" y="110114"/>
                </a:lnTo>
                <a:close/>
                <a:moveTo>
                  <a:pt x="34547" y="110114"/>
                </a:moveTo>
                <a:lnTo>
                  <a:pt x="34547" y="118318"/>
                </a:lnTo>
                <a:lnTo>
                  <a:pt x="26064" y="118318"/>
                </a:lnTo>
                <a:lnTo>
                  <a:pt x="26064" y="110114"/>
                </a:lnTo>
                <a:close/>
                <a:moveTo>
                  <a:pt x="43197" y="110114"/>
                </a:moveTo>
                <a:lnTo>
                  <a:pt x="43197" y="118318"/>
                </a:lnTo>
                <a:lnTo>
                  <a:pt x="34770" y="118318"/>
                </a:lnTo>
                <a:lnTo>
                  <a:pt x="34770" y="110114"/>
                </a:lnTo>
                <a:close/>
                <a:moveTo>
                  <a:pt x="51848" y="110114"/>
                </a:moveTo>
                <a:lnTo>
                  <a:pt x="51848" y="118318"/>
                </a:lnTo>
                <a:lnTo>
                  <a:pt x="43421" y="118318"/>
                </a:lnTo>
                <a:lnTo>
                  <a:pt x="43421" y="110114"/>
                </a:lnTo>
                <a:close/>
                <a:moveTo>
                  <a:pt x="60499" y="110114"/>
                </a:moveTo>
                <a:lnTo>
                  <a:pt x="60499" y="118318"/>
                </a:lnTo>
                <a:lnTo>
                  <a:pt x="52071" y="118318"/>
                </a:lnTo>
                <a:lnTo>
                  <a:pt x="52071" y="110114"/>
                </a:lnTo>
                <a:close/>
                <a:moveTo>
                  <a:pt x="69149" y="110114"/>
                </a:moveTo>
                <a:lnTo>
                  <a:pt x="69149" y="118318"/>
                </a:lnTo>
                <a:lnTo>
                  <a:pt x="60722" y="118318"/>
                </a:lnTo>
                <a:lnTo>
                  <a:pt x="60722" y="110114"/>
                </a:lnTo>
                <a:close/>
                <a:moveTo>
                  <a:pt x="77800" y="110114"/>
                </a:moveTo>
                <a:lnTo>
                  <a:pt x="77800" y="118318"/>
                </a:lnTo>
                <a:lnTo>
                  <a:pt x="69373" y="118318"/>
                </a:lnTo>
                <a:lnTo>
                  <a:pt x="69373" y="110114"/>
                </a:lnTo>
                <a:close/>
                <a:moveTo>
                  <a:pt x="86506" y="110114"/>
                </a:moveTo>
                <a:lnTo>
                  <a:pt x="86506" y="118318"/>
                </a:lnTo>
                <a:lnTo>
                  <a:pt x="78023" y="118318"/>
                </a:lnTo>
                <a:lnTo>
                  <a:pt x="78023" y="110114"/>
                </a:lnTo>
                <a:close/>
                <a:moveTo>
                  <a:pt x="95157" y="110114"/>
                </a:moveTo>
                <a:lnTo>
                  <a:pt x="95157" y="118318"/>
                </a:lnTo>
                <a:lnTo>
                  <a:pt x="86730" y="118318"/>
                </a:lnTo>
                <a:lnTo>
                  <a:pt x="86730" y="110114"/>
                </a:lnTo>
                <a:close/>
                <a:moveTo>
                  <a:pt x="103808" y="110114"/>
                </a:moveTo>
                <a:lnTo>
                  <a:pt x="103808" y="118318"/>
                </a:lnTo>
                <a:lnTo>
                  <a:pt x="95380" y="118318"/>
                </a:lnTo>
                <a:lnTo>
                  <a:pt x="95380" y="110114"/>
                </a:lnTo>
                <a:close/>
                <a:moveTo>
                  <a:pt x="112458" y="110114"/>
                </a:moveTo>
                <a:lnTo>
                  <a:pt x="112458" y="118318"/>
                </a:lnTo>
                <a:lnTo>
                  <a:pt x="104031" y="118318"/>
                </a:lnTo>
                <a:lnTo>
                  <a:pt x="104031" y="110114"/>
                </a:lnTo>
                <a:close/>
                <a:moveTo>
                  <a:pt x="121109" y="110114"/>
                </a:moveTo>
                <a:lnTo>
                  <a:pt x="121109" y="118318"/>
                </a:lnTo>
                <a:lnTo>
                  <a:pt x="112681" y="118318"/>
                </a:lnTo>
                <a:lnTo>
                  <a:pt x="112681" y="110114"/>
                </a:lnTo>
                <a:close/>
                <a:moveTo>
                  <a:pt x="129760" y="110114"/>
                </a:moveTo>
                <a:lnTo>
                  <a:pt x="129760" y="118318"/>
                </a:lnTo>
                <a:lnTo>
                  <a:pt x="121332" y="118318"/>
                </a:lnTo>
                <a:lnTo>
                  <a:pt x="121332" y="110114"/>
                </a:lnTo>
                <a:close/>
                <a:moveTo>
                  <a:pt x="138410" y="110114"/>
                </a:moveTo>
                <a:lnTo>
                  <a:pt x="138410" y="118318"/>
                </a:lnTo>
                <a:lnTo>
                  <a:pt x="129983" y="118318"/>
                </a:lnTo>
                <a:lnTo>
                  <a:pt x="129983" y="110114"/>
                </a:lnTo>
                <a:close/>
                <a:moveTo>
                  <a:pt x="147117" y="110114"/>
                </a:moveTo>
                <a:lnTo>
                  <a:pt x="147117" y="118318"/>
                </a:lnTo>
                <a:lnTo>
                  <a:pt x="138633" y="118318"/>
                </a:lnTo>
                <a:lnTo>
                  <a:pt x="138633" y="110114"/>
                </a:lnTo>
                <a:close/>
                <a:moveTo>
                  <a:pt x="155767" y="110114"/>
                </a:moveTo>
                <a:lnTo>
                  <a:pt x="155767" y="118318"/>
                </a:lnTo>
                <a:lnTo>
                  <a:pt x="147340" y="118318"/>
                </a:lnTo>
                <a:lnTo>
                  <a:pt x="147340" y="110114"/>
                </a:lnTo>
                <a:close/>
                <a:moveTo>
                  <a:pt x="164418" y="110114"/>
                </a:moveTo>
                <a:lnTo>
                  <a:pt x="164418" y="118318"/>
                </a:lnTo>
                <a:lnTo>
                  <a:pt x="155990" y="118318"/>
                </a:lnTo>
                <a:lnTo>
                  <a:pt x="155990" y="110114"/>
                </a:lnTo>
                <a:close/>
                <a:moveTo>
                  <a:pt x="173069" y="110114"/>
                </a:moveTo>
                <a:lnTo>
                  <a:pt x="173069" y="118318"/>
                </a:lnTo>
                <a:lnTo>
                  <a:pt x="164641" y="118318"/>
                </a:lnTo>
                <a:lnTo>
                  <a:pt x="164641" y="110114"/>
                </a:lnTo>
                <a:close/>
                <a:moveTo>
                  <a:pt x="181719" y="110114"/>
                </a:moveTo>
                <a:lnTo>
                  <a:pt x="181719" y="118318"/>
                </a:lnTo>
                <a:lnTo>
                  <a:pt x="173292" y="118318"/>
                </a:lnTo>
                <a:lnTo>
                  <a:pt x="173292" y="110114"/>
                </a:lnTo>
                <a:close/>
                <a:moveTo>
                  <a:pt x="190370" y="110114"/>
                </a:moveTo>
                <a:lnTo>
                  <a:pt x="190370" y="118318"/>
                </a:lnTo>
                <a:lnTo>
                  <a:pt x="181942" y="118318"/>
                </a:lnTo>
                <a:lnTo>
                  <a:pt x="181942" y="110114"/>
                </a:lnTo>
                <a:close/>
                <a:moveTo>
                  <a:pt x="199020" y="110114"/>
                </a:moveTo>
                <a:lnTo>
                  <a:pt x="199020" y="118318"/>
                </a:lnTo>
                <a:lnTo>
                  <a:pt x="190593" y="118318"/>
                </a:lnTo>
                <a:lnTo>
                  <a:pt x="190593" y="110114"/>
                </a:lnTo>
                <a:close/>
                <a:moveTo>
                  <a:pt x="207727" y="110114"/>
                </a:moveTo>
                <a:lnTo>
                  <a:pt x="207727" y="118318"/>
                </a:lnTo>
                <a:lnTo>
                  <a:pt x="199244" y="118318"/>
                </a:lnTo>
                <a:lnTo>
                  <a:pt x="199244" y="110114"/>
                </a:lnTo>
                <a:close/>
                <a:moveTo>
                  <a:pt x="216377" y="110114"/>
                </a:moveTo>
                <a:lnTo>
                  <a:pt x="216377" y="118318"/>
                </a:lnTo>
                <a:lnTo>
                  <a:pt x="207950" y="118318"/>
                </a:lnTo>
                <a:lnTo>
                  <a:pt x="207950" y="110114"/>
                </a:lnTo>
                <a:close/>
                <a:moveTo>
                  <a:pt x="225028" y="110114"/>
                </a:moveTo>
                <a:lnTo>
                  <a:pt x="225028" y="118318"/>
                </a:lnTo>
                <a:lnTo>
                  <a:pt x="216601" y="118318"/>
                </a:lnTo>
                <a:lnTo>
                  <a:pt x="216601" y="110114"/>
                </a:lnTo>
                <a:close/>
                <a:moveTo>
                  <a:pt x="233679" y="110114"/>
                </a:moveTo>
                <a:lnTo>
                  <a:pt x="233679" y="118318"/>
                </a:lnTo>
                <a:lnTo>
                  <a:pt x="225251" y="118318"/>
                </a:lnTo>
                <a:lnTo>
                  <a:pt x="225251" y="110114"/>
                </a:lnTo>
                <a:close/>
                <a:moveTo>
                  <a:pt x="242329" y="110114"/>
                </a:moveTo>
                <a:lnTo>
                  <a:pt x="242329" y="118318"/>
                </a:lnTo>
                <a:lnTo>
                  <a:pt x="233902" y="118318"/>
                </a:lnTo>
                <a:lnTo>
                  <a:pt x="233902" y="110114"/>
                </a:lnTo>
                <a:close/>
                <a:moveTo>
                  <a:pt x="250980" y="110114"/>
                </a:moveTo>
                <a:lnTo>
                  <a:pt x="250980" y="118318"/>
                </a:lnTo>
                <a:lnTo>
                  <a:pt x="242553" y="118318"/>
                </a:lnTo>
                <a:lnTo>
                  <a:pt x="242553" y="110114"/>
                </a:lnTo>
                <a:close/>
                <a:moveTo>
                  <a:pt x="259686" y="110114"/>
                </a:moveTo>
                <a:lnTo>
                  <a:pt x="259686" y="118318"/>
                </a:lnTo>
                <a:lnTo>
                  <a:pt x="251203" y="118318"/>
                </a:lnTo>
                <a:lnTo>
                  <a:pt x="251203" y="110114"/>
                </a:lnTo>
                <a:close/>
                <a:moveTo>
                  <a:pt x="268337" y="110114"/>
                </a:moveTo>
                <a:lnTo>
                  <a:pt x="268337" y="118318"/>
                </a:lnTo>
                <a:lnTo>
                  <a:pt x="259910" y="118318"/>
                </a:lnTo>
                <a:lnTo>
                  <a:pt x="259910" y="110114"/>
                </a:lnTo>
                <a:close/>
                <a:moveTo>
                  <a:pt x="276988" y="110114"/>
                </a:moveTo>
                <a:lnTo>
                  <a:pt x="276988" y="118318"/>
                </a:lnTo>
                <a:lnTo>
                  <a:pt x="268560" y="118318"/>
                </a:lnTo>
                <a:lnTo>
                  <a:pt x="268560" y="110114"/>
                </a:lnTo>
                <a:close/>
                <a:moveTo>
                  <a:pt x="17190" y="118541"/>
                </a:moveTo>
                <a:lnTo>
                  <a:pt x="17190" y="126801"/>
                </a:lnTo>
                <a:lnTo>
                  <a:pt x="8762" y="126801"/>
                </a:lnTo>
                <a:lnTo>
                  <a:pt x="8762" y="118541"/>
                </a:lnTo>
                <a:close/>
                <a:moveTo>
                  <a:pt x="25840" y="118541"/>
                </a:moveTo>
                <a:lnTo>
                  <a:pt x="25840" y="126801"/>
                </a:lnTo>
                <a:lnTo>
                  <a:pt x="17413" y="126801"/>
                </a:lnTo>
                <a:lnTo>
                  <a:pt x="17413" y="118541"/>
                </a:lnTo>
                <a:close/>
                <a:moveTo>
                  <a:pt x="34547" y="118541"/>
                </a:moveTo>
                <a:lnTo>
                  <a:pt x="34547" y="126801"/>
                </a:lnTo>
                <a:lnTo>
                  <a:pt x="26064" y="126801"/>
                </a:lnTo>
                <a:lnTo>
                  <a:pt x="26064" y="118541"/>
                </a:lnTo>
                <a:close/>
                <a:moveTo>
                  <a:pt x="43197" y="118541"/>
                </a:moveTo>
                <a:lnTo>
                  <a:pt x="43197" y="126801"/>
                </a:lnTo>
                <a:lnTo>
                  <a:pt x="34770" y="126801"/>
                </a:lnTo>
                <a:lnTo>
                  <a:pt x="34770" y="118541"/>
                </a:lnTo>
                <a:close/>
                <a:moveTo>
                  <a:pt x="51848" y="118541"/>
                </a:moveTo>
                <a:lnTo>
                  <a:pt x="51848" y="126801"/>
                </a:lnTo>
                <a:lnTo>
                  <a:pt x="43421" y="126801"/>
                </a:lnTo>
                <a:lnTo>
                  <a:pt x="43421" y="118541"/>
                </a:lnTo>
                <a:close/>
                <a:moveTo>
                  <a:pt x="60499" y="118541"/>
                </a:moveTo>
                <a:lnTo>
                  <a:pt x="60499" y="126801"/>
                </a:lnTo>
                <a:lnTo>
                  <a:pt x="52071" y="126801"/>
                </a:lnTo>
                <a:lnTo>
                  <a:pt x="52071" y="118541"/>
                </a:lnTo>
                <a:close/>
                <a:moveTo>
                  <a:pt x="69149" y="118541"/>
                </a:moveTo>
                <a:lnTo>
                  <a:pt x="69149" y="126801"/>
                </a:lnTo>
                <a:lnTo>
                  <a:pt x="60722" y="126801"/>
                </a:lnTo>
                <a:lnTo>
                  <a:pt x="60722" y="118541"/>
                </a:lnTo>
                <a:close/>
                <a:moveTo>
                  <a:pt x="77800" y="118541"/>
                </a:moveTo>
                <a:lnTo>
                  <a:pt x="77800" y="126801"/>
                </a:lnTo>
                <a:lnTo>
                  <a:pt x="69373" y="126801"/>
                </a:lnTo>
                <a:lnTo>
                  <a:pt x="69373" y="118541"/>
                </a:lnTo>
                <a:close/>
                <a:moveTo>
                  <a:pt x="86506" y="118541"/>
                </a:moveTo>
                <a:lnTo>
                  <a:pt x="86506" y="126801"/>
                </a:lnTo>
                <a:lnTo>
                  <a:pt x="78023" y="126801"/>
                </a:lnTo>
                <a:lnTo>
                  <a:pt x="78023" y="118541"/>
                </a:lnTo>
                <a:close/>
                <a:moveTo>
                  <a:pt x="95157" y="118541"/>
                </a:moveTo>
                <a:lnTo>
                  <a:pt x="95157" y="126801"/>
                </a:lnTo>
                <a:lnTo>
                  <a:pt x="86730" y="126801"/>
                </a:lnTo>
                <a:lnTo>
                  <a:pt x="86730" y="118541"/>
                </a:lnTo>
                <a:close/>
                <a:moveTo>
                  <a:pt x="103808" y="118541"/>
                </a:moveTo>
                <a:lnTo>
                  <a:pt x="103808" y="126801"/>
                </a:lnTo>
                <a:lnTo>
                  <a:pt x="95380" y="126801"/>
                </a:lnTo>
                <a:lnTo>
                  <a:pt x="95380" y="118541"/>
                </a:lnTo>
                <a:close/>
                <a:moveTo>
                  <a:pt x="112458" y="118541"/>
                </a:moveTo>
                <a:lnTo>
                  <a:pt x="112458" y="126801"/>
                </a:lnTo>
                <a:lnTo>
                  <a:pt x="104031" y="126801"/>
                </a:lnTo>
                <a:lnTo>
                  <a:pt x="104031" y="118541"/>
                </a:lnTo>
                <a:close/>
                <a:moveTo>
                  <a:pt x="121109" y="118541"/>
                </a:moveTo>
                <a:lnTo>
                  <a:pt x="121109" y="126801"/>
                </a:lnTo>
                <a:lnTo>
                  <a:pt x="112681" y="126801"/>
                </a:lnTo>
                <a:lnTo>
                  <a:pt x="112681" y="118541"/>
                </a:lnTo>
                <a:close/>
                <a:moveTo>
                  <a:pt x="129760" y="118541"/>
                </a:moveTo>
                <a:lnTo>
                  <a:pt x="129760" y="126801"/>
                </a:lnTo>
                <a:lnTo>
                  <a:pt x="121332" y="126801"/>
                </a:lnTo>
                <a:lnTo>
                  <a:pt x="121332" y="118541"/>
                </a:lnTo>
                <a:close/>
                <a:moveTo>
                  <a:pt x="138410" y="118541"/>
                </a:moveTo>
                <a:lnTo>
                  <a:pt x="138410" y="126801"/>
                </a:lnTo>
                <a:lnTo>
                  <a:pt x="129983" y="126801"/>
                </a:lnTo>
                <a:lnTo>
                  <a:pt x="129983" y="118541"/>
                </a:lnTo>
                <a:close/>
                <a:moveTo>
                  <a:pt x="147117" y="118541"/>
                </a:moveTo>
                <a:lnTo>
                  <a:pt x="147117" y="126801"/>
                </a:lnTo>
                <a:lnTo>
                  <a:pt x="138633" y="126801"/>
                </a:lnTo>
                <a:lnTo>
                  <a:pt x="138633" y="118541"/>
                </a:lnTo>
                <a:close/>
                <a:moveTo>
                  <a:pt x="155767" y="118541"/>
                </a:moveTo>
                <a:lnTo>
                  <a:pt x="155767" y="126801"/>
                </a:lnTo>
                <a:lnTo>
                  <a:pt x="147340" y="126801"/>
                </a:lnTo>
                <a:lnTo>
                  <a:pt x="147340" y="118541"/>
                </a:lnTo>
                <a:close/>
                <a:moveTo>
                  <a:pt x="164418" y="118541"/>
                </a:moveTo>
                <a:lnTo>
                  <a:pt x="164418" y="126801"/>
                </a:lnTo>
                <a:lnTo>
                  <a:pt x="155990" y="126801"/>
                </a:lnTo>
                <a:lnTo>
                  <a:pt x="155990" y="118541"/>
                </a:lnTo>
                <a:close/>
                <a:moveTo>
                  <a:pt x="173069" y="118541"/>
                </a:moveTo>
                <a:lnTo>
                  <a:pt x="173069" y="126801"/>
                </a:lnTo>
                <a:lnTo>
                  <a:pt x="164641" y="126801"/>
                </a:lnTo>
                <a:lnTo>
                  <a:pt x="164641" y="118541"/>
                </a:lnTo>
                <a:close/>
                <a:moveTo>
                  <a:pt x="181719" y="118541"/>
                </a:moveTo>
                <a:lnTo>
                  <a:pt x="181719" y="126801"/>
                </a:lnTo>
                <a:lnTo>
                  <a:pt x="173292" y="126801"/>
                </a:lnTo>
                <a:lnTo>
                  <a:pt x="173292" y="118541"/>
                </a:lnTo>
                <a:close/>
                <a:moveTo>
                  <a:pt x="190370" y="118541"/>
                </a:moveTo>
                <a:lnTo>
                  <a:pt x="190370" y="126801"/>
                </a:lnTo>
                <a:lnTo>
                  <a:pt x="181942" y="126801"/>
                </a:lnTo>
                <a:lnTo>
                  <a:pt x="181942" y="118541"/>
                </a:lnTo>
                <a:close/>
                <a:moveTo>
                  <a:pt x="199020" y="118541"/>
                </a:moveTo>
                <a:lnTo>
                  <a:pt x="199020" y="126801"/>
                </a:lnTo>
                <a:lnTo>
                  <a:pt x="190593" y="126801"/>
                </a:lnTo>
                <a:lnTo>
                  <a:pt x="190593" y="118541"/>
                </a:lnTo>
                <a:close/>
                <a:moveTo>
                  <a:pt x="207727" y="118541"/>
                </a:moveTo>
                <a:lnTo>
                  <a:pt x="207727" y="126801"/>
                </a:lnTo>
                <a:lnTo>
                  <a:pt x="199244" y="126801"/>
                </a:lnTo>
                <a:lnTo>
                  <a:pt x="199244" y="118541"/>
                </a:lnTo>
                <a:close/>
                <a:moveTo>
                  <a:pt x="216377" y="118541"/>
                </a:moveTo>
                <a:lnTo>
                  <a:pt x="216377" y="126801"/>
                </a:lnTo>
                <a:lnTo>
                  <a:pt x="207950" y="126801"/>
                </a:lnTo>
                <a:lnTo>
                  <a:pt x="207950" y="118541"/>
                </a:lnTo>
                <a:close/>
                <a:moveTo>
                  <a:pt x="225028" y="118541"/>
                </a:moveTo>
                <a:lnTo>
                  <a:pt x="225028" y="126801"/>
                </a:lnTo>
                <a:lnTo>
                  <a:pt x="216601" y="126801"/>
                </a:lnTo>
                <a:lnTo>
                  <a:pt x="216601" y="118541"/>
                </a:lnTo>
                <a:close/>
                <a:moveTo>
                  <a:pt x="233679" y="118541"/>
                </a:moveTo>
                <a:lnTo>
                  <a:pt x="233679" y="126801"/>
                </a:lnTo>
                <a:lnTo>
                  <a:pt x="225251" y="126801"/>
                </a:lnTo>
                <a:lnTo>
                  <a:pt x="225251" y="118541"/>
                </a:lnTo>
                <a:close/>
                <a:moveTo>
                  <a:pt x="242329" y="118541"/>
                </a:moveTo>
                <a:lnTo>
                  <a:pt x="242329" y="126801"/>
                </a:lnTo>
                <a:lnTo>
                  <a:pt x="233902" y="126801"/>
                </a:lnTo>
                <a:lnTo>
                  <a:pt x="233902" y="118541"/>
                </a:lnTo>
                <a:close/>
                <a:moveTo>
                  <a:pt x="250980" y="118541"/>
                </a:moveTo>
                <a:lnTo>
                  <a:pt x="250980" y="126801"/>
                </a:lnTo>
                <a:lnTo>
                  <a:pt x="242553" y="126801"/>
                </a:lnTo>
                <a:lnTo>
                  <a:pt x="242553" y="118541"/>
                </a:lnTo>
                <a:close/>
                <a:moveTo>
                  <a:pt x="259686" y="118541"/>
                </a:moveTo>
                <a:lnTo>
                  <a:pt x="259686" y="126801"/>
                </a:lnTo>
                <a:lnTo>
                  <a:pt x="251203" y="126801"/>
                </a:lnTo>
                <a:lnTo>
                  <a:pt x="251203" y="118541"/>
                </a:lnTo>
                <a:close/>
                <a:moveTo>
                  <a:pt x="268337" y="118541"/>
                </a:moveTo>
                <a:lnTo>
                  <a:pt x="268337" y="126801"/>
                </a:lnTo>
                <a:lnTo>
                  <a:pt x="259910" y="126801"/>
                </a:lnTo>
                <a:lnTo>
                  <a:pt x="259910" y="118541"/>
                </a:lnTo>
                <a:close/>
                <a:moveTo>
                  <a:pt x="276988" y="118541"/>
                </a:moveTo>
                <a:lnTo>
                  <a:pt x="276988" y="126801"/>
                </a:lnTo>
                <a:lnTo>
                  <a:pt x="268560" y="126801"/>
                </a:lnTo>
                <a:lnTo>
                  <a:pt x="268560" y="118541"/>
                </a:lnTo>
                <a:close/>
                <a:moveTo>
                  <a:pt x="17190" y="127025"/>
                </a:moveTo>
                <a:lnTo>
                  <a:pt x="17190" y="135229"/>
                </a:lnTo>
                <a:lnTo>
                  <a:pt x="8762" y="135229"/>
                </a:lnTo>
                <a:lnTo>
                  <a:pt x="8762" y="127025"/>
                </a:lnTo>
                <a:close/>
                <a:moveTo>
                  <a:pt x="25840" y="127025"/>
                </a:moveTo>
                <a:lnTo>
                  <a:pt x="25840" y="135229"/>
                </a:lnTo>
                <a:lnTo>
                  <a:pt x="17413" y="135229"/>
                </a:lnTo>
                <a:lnTo>
                  <a:pt x="17413" y="127025"/>
                </a:lnTo>
                <a:close/>
                <a:moveTo>
                  <a:pt x="34547" y="127025"/>
                </a:moveTo>
                <a:lnTo>
                  <a:pt x="34547" y="135229"/>
                </a:lnTo>
                <a:lnTo>
                  <a:pt x="26064" y="135229"/>
                </a:lnTo>
                <a:lnTo>
                  <a:pt x="26064" y="127025"/>
                </a:lnTo>
                <a:close/>
                <a:moveTo>
                  <a:pt x="43197" y="127025"/>
                </a:moveTo>
                <a:lnTo>
                  <a:pt x="43197" y="135229"/>
                </a:lnTo>
                <a:lnTo>
                  <a:pt x="34770" y="135229"/>
                </a:lnTo>
                <a:lnTo>
                  <a:pt x="34770" y="127025"/>
                </a:lnTo>
                <a:close/>
                <a:moveTo>
                  <a:pt x="51848" y="127025"/>
                </a:moveTo>
                <a:lnTo>
                  <a:pt x="51848" y="135229"/>
                </a:lnTo>
                <a:lnTo>
                  <a:pt x="43421" y="135229"/>
                </a:lnTo>
                <a:lnTo>
                  <a:pt x="43421" y="127025"/>
                </a:lnTo>
                <a:close/>
                <a:moveTo>
                  <a:pt x="60499" y="127025"/>
                </a:moveTo>
                <a:lnTo>
                  <a:pt x="60499" y="135229"/>
                </a:lnTo>
                <a:lnTo>
                  <a:pt x="52071" y="135229"/>
                </a:lnTo>
                <a:lnTo>
                  <a:pt x="52071" y="127025"/>
                </a:lnTo>
                <a:close/>
                <a:moveTo>
                  <a:pt x="69149" y="127025"/>
                </a:moveTo>
                <a:lnTo>
                  <a:pt x="69149" y="135229"/>
                </a:lnTo>
                <a:lnTo>
                  <a:pt x="60722" y="135229"/>
                </a:lnTo>
                <a:lnTo>
                  <a:pt x="60722" y="127025"/>
                </a:lnTo>
                <a:close/>
                <a:moveTo>
                  <a:pt x="77800" y="127025"/>
                </a:moveTo>
                <a:lnTo>
                  <a:pt x="77800" y="135229"/>
                </a:lnTo>
                <a:lnTo>
                  <a:pt x="69373" y="135229"/>
                </a:lnTo>
                <a:lnTo>
                  <a:pt x="69373" y="127025"/>
                </a:lnTo>
                <a:close/>
                <a:moveTo>
                  <a:pt x="86506" y="127025"/>
                </a:moveTo>
                <a:lnTo>
                  <a:pt x="86506" y="135229"/>
                </a:lnTo>
                <a:lnTo>
                  <a:pt x="78023" y="135229"/>
                </a:lnTo>
                <a:lnTo>
                  <a:pt x="78023" y="127025"/>
                </a:lnTo>
                <a:close/>
                <a:moveTo>
                  <a:pt x="95157" y="127025"/>
                </a:moveTo>
                <a:lnTo>
                  <a:pt x="95157" y="135229"/>
                </a:lnTo>
                <a:lnTo>
                  <a:pt x="86730" y="135229"/>
                </a:lnTo>
                <a:lnTo>
                  <a:pt x="86730" y="127025"/>
                </a:lnTo>
                <a:close/>
                <a:moveTo>
                  <a:pt x="103808" y="127025"/>
                </a:moveTo>
                <a:lnTo>
                  <a:pt x="103808" y="135229"/>
                </a:lnTo>
                <a:lnTo>
                  <a:pt x="95380" y="135229"/>
                </a:lnTo>
                <a:lnTo>
                  <a:pt x="95380" y="127025"/>
                </a:lnTo>
                <a:close/>
                <a:moveTo>
                  <a:pt x="112458" y="127025"/>
                </a:moveTo>
                <a:lnTo>
                  <a:pt x="112458" y="135229"/>
                </a:lnTo>
                <a:lnTo>
                  <a:pt x="104031" y="135229"/>
                </a:lnTo>
                <a:lnTo>
                  <a:pt x="104031" y="127025"/>
                </a:lnTo>
                <a:close/>
                <a:moveTo>
                  <a:pt x="121109" y="127025"/>
                </a:moveTo>
                <a:lnTo>
                  <a:pt x="121109" y="135229"/>
                </a:lnTo>
                <a:lnTo>
                  <a:pt x="112681" y="135229"/>
                </a:lnTo>
                <a:lnTo>
                  <a:pt x="112681" y="127025"/>
                </a:lnTo>
                <a:close/>
                <a:moveTo>
                  <a:pt x="129760" y="127025"/>
                </a:moveTo>
                <a:lnTo>
                  <a:pt x="129760" y="135229"/>
                </a:lnTo>
                <a:lnTo>
                  <a:pt x="121332" y="135229"/>
                </a:lnTo>
                <a:lnTo>
                  <a:pt x="121332" y="127025"/>
                </a:lnTo>
                <a:close/>
                <a:moveTo>
                  <a:pt x="138410" y="127025"/>
                </a:moveTo>
                <a:lnTo>
                  <a:pt x="138410" y="135229"/>
                </a:lnTo>
                <a:lnTo>
                  <a:pt x="129983" y="135229"/>
                </a:lnTo>
                <a:lnTo>
                  <a:pt x="129983" y="127025"/>
                </a:lnTo>
                <a:close/>
                <a:moveTo>
                  <a:pt x="147117" y="127025"/>
                </a:moveTo>
                <a:lnTo>
                  <a:pt x="147117" y="135229"/>
                </a:lnTo>
                <a:lnTo>
                  <a:pt x="138633" y="135229"/>
                </a:lnTo>
                <a:lnTo>
                  <a:pt x="138633" y="127025"/>
                </a:lnTo>
                <a:close/>
                <a:moveTo>
                  <a:pt x="155767" y="127025"/>
                </a:moveTo>
                <a:lnTo>
                  <a:pt x="155767" y="135229"/>
                </a:lnTo>
                <a:lnTo>
                  <a:pt x="147340" y="135229"/>
                </a:lnTo>
                <a:lnTo>
                  <a:pt x="147340" y="127025"/>
                </a:lnTo>
                <a:close/>
                <a:moveTo>
                  <a:pt x="164418" y="127025"/>
                </a:moveTo>
                <a:lnTo>
                  <a:pt x="164418" y="135229"/>
                </a:lnTo>
                <a:lnTo>
                  <a:pt x="155990" y="135229"/>
                </a:lnTo>
                <a:lnTo>
                  <a:pt x="155990" y="127025"/>
                </a:lnTo>
                <a:close/>
                <a:moveTo>
                  <a:pt x="173069" y="127025"/>
                </a:moveTo>
                <a:lnTo>
                  <a:pt x="173069" y="135229"/>
                </a:lnTo>
                <a:lnTo>
                  <a:pt x="164641" y="135229"/>
                </a:lnTo>
                <a:lnTo>
                  <a:pt x="164641" y="127025"/>
                </a:lnTo>
                <a:close/>
                <a:moveTo>
                  <a:pt x="181719" y="127025"/>
                </a:moveTo>
                <a:lnTo>
                  <a:pt x="181719" y="135229"/>
                </a:lnTo>
                <a:lnTo>
                  <a:pt x="173292" y="135229"/>
                </a:lnTo>
                <a:lnTo>
                  <a:pt x="173292" y="127025"/>
                </a:lnTo>
                <a:close/>
                <a:moveTo>
                  <a:pt x="190370" y="127025"/>
                </a:moveTo>
                <a:lnTo>
                  <a:pt x="190370" y="135229"/>
                </a:lnTo>
                <a:lnTo>
                  <a:pt x="181942" y="135229"/>
                </a:lnTo>
                <a:lnTo>
                  <a:pt x="181942" y="127025"/>
                </a:lnTo>
                <a:close/>
                <a:moveTo>
                  <a:pt x="199020" y="127025"/>
                </a:moveTo>
                <a:lnTo>
                  <a:pt x="199020" y="135229"/>
                </a:lnTo>
                <a:lnTo>
                  <a:pt x="190593" y="135229"/>
                </a:lnTo>
                <a:lnTo>
                  <a:pt x="190593" y="127025"/>
                </a:lnTo>
                <a:close/>
                <a:moveTo>
                  <a:pt x="207727" y="127025"/>
                </a:moveTo>
                <a:lnTo>
                  <a:pt x="207727" y="135229"/>
                </a:lnTo>
                <a:lnTo>
                  <a:pt x="199244" y="135229"/>
                </a:lnTo>
                <a:lnTo>
                  <a:pt x="199244" y="127025"/>
                </a:lnTo>
                <a:close/>
                <a:moveTo>
                  <a:pt x="216377" y="127025"/>
                </a:moveTo>
                <a:lnTo>
                  <a:pt x="216377" y="135229"/>
                </a:lnTo>
                <a:lnTo>
                  <a:pt x="207950" y="135229"/>
                </a:lnTo>
                <a:lnTo>
                  <a:pt x="207950" y="127025"/>
                </a:lnTo>
                <a:close/>
                <a:moveTo>
                  <a:pt x="225028" y="127025"/>
                </a:moveTo>
                <a:lnTo>
                  <a:pt x="225028" y="135229"/>
                </a:lnTo>
                <a:lnTo>
                  <a:pt x="216601" y="135229"/>
                </a:lnTo>
                <a:lnTo>
                  <a:pt x="216601" y="127025"/>
                </a:lnTo>
                <a:close/>
                <a:moveTo>
                  <a:pt x="233679" y="127025"/>
                </a:moveTo>
                <a:lnTo>
                  <a:pt x="233679" y="135229"/>
                </a:lnTo>
                <a:lnTo>
                  <a:pt x="225251" y="135229"/>
                </a:lnTo>
                <a:lnTo>
                  <a:pt x="225251" y="127025"/>
                </a:lnTo>
                <a:close/>
                <a:moveTo>
                  <a:pt x="242329" y="127025"/>
                </a:moveTo>
                <a:lnTo>
                  <a:pt x="242329" y="135229"/>
                </a:lnTo>
                <a:lnTo>
                  <a:pt x="233902" y="135229"/>
                </a:lnTo>
                <a:lnTo>
                  <a:pt x="233902" y="127025"/>
                </a:lnTo>
                <a:close/>
                <a:moveTo>
                  <a:pt x="250980" y="127025"/>
                </a:moveTo>
                <a:lnTo>
                  <a:pt x="250980" y="135229"/>
                </a:lnTo>
                <a:lnTo>
                  <a:pt x="242553" y="135229"/>
                </a:lnTo>
                <a:lnTo>
                  <a:pt x="242553" y="127025"/>
                </a:lnTo>
                <a:close/>
                <a:moveTo>
                  <a:pt x="259686" y="127025"/>
                </a:moveTo>
                <a:lnTo>
                  <a:pt x="259686" y="135229"/>
                </a:lnTo>
                <a:lnTo>
                  <a:pt x="251203" y="135229"/>
                </a:lnTo>
                <a:lnTo>
                  <a:pt x="251203" y="127025"/>
                </a:lnTo>
                <a:close/>
                <a:moveTo>
                  <a:pt x="268337" y="127025"/>
                </a:moveTo>
                <a:lnTo>
                  <a:pt x="268337" y="135229"/>
                </a:lnTo>
                <a:lnTo>
                  <a:pt x="259910" y="135229"/>
                </a:lnTo>
                <a:lnTo>
                  <a:pt x="259910" y="127025"/>
                </a:lnTo>
                <a:close/>
                <a:moveTo>
                  <a:pt x="276988" y="127025"/>
                </a:moveTo>
                <a:lnTo>
                  <a:pt x="276988" y="135229"/>
                </a:lnTo>
                <a:lnTo>
                  <a:pt x="268560" y="135229"/>
                </a:lnTo>
                <a:lnTo>
                  <a:pt x="268560" y="127025"/>
                </a:lnTo>
                <a:close/>
                <a:moveTo>
                  <a:pt x="17190" y="135452"/>
                </a:moveTo>
                <a:lnTo>
                  <a:pt x="17190" y="143712"/>
                </a:lnTo>
                <a:lnTo>
                  <a:pt x="8762" y="143712"/>
                </a:lnTo>
                <a:lnTo>
                  <a:pt x="8762" y="135452"/>
                </a:lnTo>
                <a:close/>
                <a:moveTo>
                  <a:pt x="25840" y="135452"/>
                </a:moveTo>
                <a:lnTo>
                  <a:pt x="25840" y="143712"/>
                </a:lnTo>
                <a:lnTo>
                  <a:pt x="17413" y="143712"/>
                </a:lnTo>
                <a:lnTo>
                  <a:pt x="17413" y="135452"/>
                </a:lnTo>
                <a:close/>
                <a:moveTo>
                  <a:pt x="34547" y="135452"/>
                </a:moveTo>
                <a:lnTo>
                  <a:pt x="34547" y="143712"/>
                </a:lnTo>
                <a:lnTo>
                  <a:pt x="26064" y="143712"/>
                </a:lnTo>
                <a:lnTo>
                  <a:pt x="26064" y="135452"/>
                </a:lnTo>
                <a:close/>
                <a:moveTo>
                  <a:pt x="43197" y="135452"/>
                </a:moveTo>
                <a:lnTo>
                  <a:pt x="43197" y="143712"/>
                </a:lnTo>
                <a:lnTo>
                  <a:pt x="34770" y="143712"/>
                </a:lnTo>
                <a:lnTo>
                  <a:pt x="34770" y="135452"/>
                </a:lnTo>
                <a:close/>
                <a:moveTo>
                  <a:pt x="51848" y="135452"/>
                </a:moveTo>
                <a:lnTo>
                  <a:pt x="51848" y="143712"/>
                </a:lnTo>
                <a:lnTo>
                  <a:pt x="43421" y="143712"/>
                </a:lnTo>
                <a:lnTo>
                  <a:pt x="43421" y="135452"/>
                </a:lnTo>
                <a:close/>
                <a:moveTo>
                  <a:pt x="60499" y="135452"/>
                </a:moveTo>
                <a:lnTo>
                  <a:pt x="60499" y="143712"/>
                </a:lnTo>
                <a:lnTo>
                  <a:pt x="52071" y="143712"/>
                </a:lnTo>
                <a:lnTo>
                  <a:pt x="52071" y="135452"/>
                </a:lnTo>
                <a:close/>
                <a:moveTo>
                  <a:pt x="69149" y="135452"/>
                </a:moveTo>
                <a:lnTo>
                  <a:pt x="69149" y="143712"/>
                </a:lnTo>
                <a:lnTo>
                  <a:pt x="60722" y="143712"/>
                </a:lnTo>
                <a:lnTo>
                  <a:pt x="60722" y="135452"/>
                </a:lnTo>
                <a:close/>
                <a:moveTo>
                  <a:pt x="77800" y="135452"/>
                </a:moveTo>
                <a:lnTo>
                  <a:pt x="77800" y="143712"/>
                </a:lnTo>
                <a:lnTo>
                  <a:pt x="69373" y="143712"/>
                </a:lnTo>
                <a:lnTo>
                  <a:pt x="69373" y="135452"/>
                </a:lnTo>
                <a:close/>
                <a:moveTo>
                  <a:pt x="86506" y="135452"/>
                </a:moveTo>
                <a:lnTo>
                  <a:pt x="86506" y="143712"/>
                </a:lnTo>
                <a:lnTo>
                  <a:pt x="78023" y="143712"/>
                </a:lnTo>
                <a:lnTo>
                  <a:pt x="78023" y="135452"/>
                </a:lnTo>
                <a:close/>
                <a:moveTo>
                  <a:pt x="95157" y="135452"/>
                </a:moveTo>
                <a:lnTo>
                  <a:pt x="95157" y="143712"/>
                </a:lnTo>
                <a:lnTo>
                  <a:pt x="86730" y="143712"/>
                </a:lnTo>
                <a:lnTo>
                  <a:pt x="86730" y="135452"/>
                </a:lnTo>
                <a:close/>
                <a:moveTo>
                  <a:pt x="103808" y="135452"/>
                </a:moveTo>
                <a:lnTo>
                  <a:pt x="103808" y="143712"/>
                </a:lnTo>
                <a:lnTo>
                  <a:pt x="95380" y="143712"/>
                </a:lnTo>
                <a:lnTo>
                  <a:pt x="95380" y="135452"/>
                </a:lnTo>
                <a:close/>
                <a:moveTo>
                  <a:pt x="112458" y="135452"/>
                </a:moveTo>
                <a:lnTo>
                  <a:pt x="112458" y="143712"/>
                </a:lnTo>
                <a:lnTo>
                  <a:pt x="104031" y="143712"/>
                </a:lnTo>
                <a:lnTo>
                  <a:pt x="104031" y="135452"/>
                </a:lnTo>
                <a:close/>
                <a:moveTo>
                  <a:pt x="121109" y="135452"/>
                </a:moveTo>
                <a:lnTo>
                  <a:pt x="121109" y="143712"/>
                </a:lnTo>
                <a:lnTo>
                  <a:pt x="112681" y="143712"/>
                </a:lnTo>
                <a:lnTo>
                  <a:pt x="112681" y="135452"/>
                </a:lnTo>
                <a:close/>
                <a:moveTo>
                  <a:pt x="129760" y="135452"/>
                </a:moveTo>
                <a:lnTo>
                  <a:pt x="129760" y="143712"/>
                </a:lnTo>
                <a:lnTo>
                  <a:pt x="121332" y="143712"/>
                </a:lnTo>
                <a:lnTo>
                  <a:pt x="121332" y="135452"/>
                </a:lnTo>
                <a:close/>
                <a:moveTo>
                  <a:pt x="138410" y="135452"/>
                </a:moveTo>
                <a:lnTo>
                  <a:pt x="138410" y="143712"/>
                </a:lnTo>
                <a:lnTo>
                  <a:pt x="129983" y="143712"/>
                </a:lnTo>
                <a:lnTo>
                  <a:pt x="129983" y="135452"/>
                </a:lnTo>
                <a:close/>
                <a:moveTo>
                  <a:pt x="147117" y="135452"/>
                </a:moveTo>
                <a:lnTo>
                  <a:pt x="147117" y="143712"/>
                </a:lnTo>
                <a:lnTo>
                  <a:pt x="138633" y="143712"/>
                </a:lnTo>
                <a:lnTo>
                  <a:pt x="138633" y="135452"/>
                </a:lnTo>
                <a:close/>
                <a:moveTo>
                  <a:pt x="155767" y="135452"/>
                </a:moveTo>
                <a:lnTo>
                  <a:pt x="155767" y="143712"/>
                </a:lnTo>
                <a:lnTo>
                  <a:pt x="147340" y="143712"/>
                </a:lnTo>
                <a:lnTo>
                  <a:pt x="147340" y="135452"/>
                </a:lnTo>
                <a:close/>
                <a:moveTo>
                  <a:pt x="164418" y="135452"/>
                </a:moveTo>
                <a:lnTo>
                  <a:pt x="164418" y="143712"/>
                </a:lnTo>
                <a:lnTo>
                  <a:pt x="155990" y="143712"/>
                </a:lnTo>
                <a:lnTo>
                  <a:pt x="155990" y="135452"/>
                </a:lnTo>
                <a:close/>
                <a:moveTo>
                  <a:pt x="173069" y="135452"/>
                </a:moveTo>
                <a:lnTo>
                  <a:pt x="173069" y="143712"/>
                </a:lnTo>
                <a:lnTo>
                  <a:pt x="164641" y="143712"/>
                </a:lnTo>
                <a:lnTo>
                  <a:pt x="164641" y="135452"/>
                </a:lnTo>
                <a:close/>
                <a:moveTo>
                  <a:pt x="181719" y="135452"/>
                </a:moveTo>
                <a:lnTo>
                  <a:pt x="181719" y="143712"/>
                </a:lnTo>
                <a:lnTo>
                  <a:pt x="173292" y="143712"/>
                </a:lnTo>
                <a:lnTo>
                  <a:pt x="173292" y="135452"/>
                </a:lnTo>
                <a:close/>
                <a:moveTo>
                  <a:pt x="190370" y="135452"/>
                </a:moveTo>
                <a:lnTo>
                  <a:pt x="190370" y="143712"/>
                </a:lnTo>
                <a:lnTo>
                  <a:pt x="181942" y="143712"/>
                </a:lnTo>
                <a:lnTo>
                  <a:pt x="181942" y="135452"/>
                </a:lnTo>
                <a:close/>
                <a:moveTo>
                  <a:pt x="199020" y="135452"/>
                </a:moveTo>
                <a:lnTo>
                  <a:pt x="199020" y="143712"/>
                </a:lnTo>
                <a:lnTo>
                  <a:pt x="190593" y="143712"/>
                </a:lnTo>
                <a:lnTo>
                  <a:pt x="190593" y="135452"/>
                </a:lnTo>
                <a:close/>
                <a:moveTo>
                  <a:pt x="207727" y="135452"/>
                </a:moveTo>
                <a:lnTo>
                  <a:pt x="207727" y="143712"/>
                </a:lnTo>
                <a:lnTo>
                  <a:pt x="199244" y="143712"/>
                </a:lnTo>
                <a:lnTo>
                  <a:pt x="199244" y="135452"/>
                </a:lnTo>
                <a:close/>
                <a:moveTo>
                  <a:pt x="216377" y="135452"/>
                </a:moveTo>
                <a:lnTo>
                  <a:pt x="216377" y="143712"/>
                </a:lnTo>
                <a:lnTo>
                  <a:pt x="207950" y="143712"/>
                </a:lnTo>
                <a:lnTo>
                  <a:pt x="207950" y="135452"/>
                </a:lnTo>
                <a:close/>
                <a:moveTo>
                  <a:pt x="225028" y="135452"/>
                </a:moveTo>
                <a:lnTo>
                  <a:pt x="225028" y="143712"/>
                </a:lnTo>
                <a:lnTo>
                  <a:pt x="216601" y="143712"/>
                </a:lnTo>
                <a:lnTo>
                  <a:pt x="216601" y="135452"/>
                </a:lnTo>
                <a:close/>
                <a:moveTo>
                  <a:pt x="233679" y="135452"/>
                </a:moveTo>
                <a:lnTo>
                  <a:pt x="233679" y="143712"/>
                </a:lnTo>
                <a:lnTo>
                  <a:pt x="225251" y="143712"/>
                </a:lnTo>
                <a:lnTo>
                  <a:pt x="225251" y="135452"/>
                </a:lnTo>
                <a:close/>
                <a:moveTo>
                  <a:pt x="242329" y="135452"/>
                </a:moveTo>
                <a:lnTo>
                  <a:pt x="242329" y="143712"/>
                </a:lnTo>
                <a:lnTo>
                  <a:pt x="233902" y="143712"/>
                </a:lnTo>
                <a:lnTo>
                  <a:pt x="233902" y="135452"/>
                </a:lnTo>
                <a:close/>
                <a:moveTo>
                  <a:pt x="250980" y="135452"/>
                </a:moveTo>
                <a:lnTo>
                  <a:pt x="250980" y="143712"/>
                </a:lnTo>
                <a:lnTo>
                  <a:pt x="242553" y="143712"/>
                </a:lnTo>
                <a:lnTo>
                  <a:pt x="242553" y="135452"/>
                </a:lnTo>
                <a:close/>
                <a:moveTo>
                  <a:pt x="259686" y="135452"/>
                </a:moveTo>
                <a:lnTo>
                  <a:pt x="259686" y="143712"/>
                </a:lnTo>
                <a:lnTo>
                  <a:pt x="251203" y="143712"/>
                </a:lnTo>
                <a:lnTo>
                  <a:pt x="251203" y="135452"/>
                </a:lnTo>
                <a:close/>
                <a:moveTo>
                  <a:pt x="268337" y="135452"/>
                </a:moveTo>
                <a:lnTo>
                  <a:pt x="268337" y="143712"/>
                </a:lnTo>
                <a:lnTo>
                  <a:pt x="259910" y="143712"/>
                </a:lnTo>
                <a:lnTo>
                  <a:pt x="259910" y="135452"/>
                </a:lnTo>
                <a:close/>
                <a:moveTo>
                  <a:pt x="276988" y="135452"/>
                </a:moveTo>
                <a:lnTo>
                  <a:pt x="276988" y="143712"/>
                </a:lnTo>
                <a:lnTo>
                  <a:pt x="268560" y="143712"/>
                </a:lnTo>
                <a:lnTo>
                  <a:pt x="268560" y="135452"/>
                </a:lnTo>
                <a:close/>
                <a:moveTo>
                  <a:pt x="17190" y="143935"/>
                </a:moveTo>
                <a:lnTo>
                  <a:pt x="17190" y="152139"/>
                </a:lnTo>
                <a:lnTo>
                  <a:pt x="8762" y="152139"/>
                </a:lnTo>
                <a:lnTo>
                  <a:pt x="8762" y="143935"/>
                </a:lnTo>
                <a:close/>
                <a:moveTo>
                  <a:pt x="25840" y="143935"/>
                </a:moveTo>
                <a:lnTo>
                  <a:pt x="25840" y="152139"/>
                </a:lnTo>
                <a:lnTo>
                  <a:pt x="17413" y="152139"/>
                </a:lnTo>
                <a:lnTo>
                  <a:pt x="17413" y="143935"/>
                </a:lnTo>
                <a:close/>
                <a:moveTo>
                  <a:pt x="34547" y="143935"/>
                </a:moveTo>
                <a:lnTo>
                  <a:pt x="34547" y="152139"/>
                </a:lnTo>
                <a:lnTo>
                  <a:pt x="26064" y="152139"/>
                </a:lnTo>
                <a:lnTo>
                  <a:pt x="26064" y="143935"/>
                </a:lnTo>
                <a:close/>
                <a:moveTo>
                  <a:pt x="43197" y="143935"/>
                </a:moveTo>
                <a:lnTo>
                  <a:pt x="43197" y="152139"/>
                </a:lnTo>
                <a:lnTo>
                  <a:pt x="34770" y="152139"/>
                </a:lnTo>
                <a:lnTo>
                  <a:pt x="34770" y="143935"/>
                </a:lnTo>
                <a:close/>
                <a:moveTo>
                  <a:pt x="51848" y="143935"/>
                </a:moveTo>
                <a:lnTo>
                  <a:pt x="51848" y="152139"/>
                </a:lnTo>
                <a:lnTo>
                  <a:pt x="43421" y="152139"/>
                </a:lnTo>
                <a:lnTo>
                  <a:pt x="43421" y="143935"/>
                </a:lnTo>
                <a:close/>
                <a:moveTo>
                  <a:pt x="60499" y="143935"/>
                </a:moveTo>
                <a:lnTo>
                  <a:pt x="60499" y="152139"/>
                </a:lnTo>
                <a:lnTo>
                  <a:pt x="52071" y="152139"/>
                </a:lnTo>
                <a:lnTo>
                  <a:pt x="52071" y="143935"/>
                </a:lnTo>
                <a:close/>
                <a:moveTo>
                  <a:pt x="69149" y="143935"/>
                </a:moveTo>
                <a:lnTo>
                  <a:pt x="69149" y="152139"/>
                </a:lnTo>
                <a:lnTo>
                  <a:pt x="60722" y="152139"/>
                </a:lnTo>
                <a:lnTo>
                  <a:pt x="60722" y="143935"/>
                </a:lnTo>
                <a:close/>
                <a:moveTo>
                  <a:pt x="77800" y="143935"/>
                </a:moveTo>
                <a:lnTo>
                  <a:pt x="77800" y="152139"/>
                </a:lnTo>
                <a:lnTo>
                  <a:pt x="69373" y="152139"/>
                </a:lnTo>
                <a:lnTo>
                  <a:pt x="69373" y="143935"/>
                </a:lnTo>
                <a:close/>
                <a:moveTo>
                  <a:pt x="86506" y="143935"/>
                </a:moveTo>
                <a:lnTo>
                  <a:pt x="86506" y="152139"/>
                </a:lnTo>
                <a:lnTo>
                  <a:pt x="78023" y="152139"/>
                </a:lnTo>
                <a:lnTo>
                  <a:pt x="78023" y="143935"/>
                </a:lnTo>
                <a:close/>
                <a:moveTo>
                  <a:pt x="95157" y="143935"/>
                </a:moveTo>
                <a:lnTo>
                  <a:pt x="95157" y="152139"/>
                </a:lnTo>
                <a:lnTo>
                  <a:pt x="86730" y="152139"/>
                </a:lnTo>
                <a:lnTo>
                  <a:pt x="86730" y="143935"/>
                </a:lnTo>
                <a:close/>
                <a:moveTo>
                  <a:pt x="103808" y="143935"/>
                </a:moveTo>
                <a:lnTo>
                  <a:pt x="103808" y="152139"/>
                </a:lnTo>
                <a:lnTo>
                  <a:pt x="95380" y="152139"/>
                </a:lnTo>
                <a:lnTo>
                  <a:pt x="95380" y="143935"/>
                </a:lnTo>
                <a:close/>
                <a:moveTo>
                  <a:pt x="112458" y="143935"/>
                </a:moveTo>
                <a:lnTo>
                  <a:pt x="112458" y="152139"/>
                </a:lnTo>
                <a:lnTo>
                  <a:pt x="104031" y="152139"/>
                </a:lnTo>
                <a:lnTo>
                  <a:pt x="104031" y="143935"/>
                </a:lnTo>
                <a:close/>
                <a:moveTo>
                  <a:pt x="121109" y="143935"/>
                </a:moveTo>
                <a:lnTo>
                  <a:pt x="121109" y="152139"/>
                </a:lnTo>
                <a:lnTo>
                  <a:pt x="112681" y="152139"/>
                </a:lnTo>
                <a:lnTo>
                  <a:pt x="112681" y="143935"/>
                </a:lnTo>
                <a:close/>
                <a:moveTo>
                  <a:pt x="129760" y="143935"/>
                </a:moveTo>
                <a:lnTo>
                  <a:pt x="129760" y="152139"/>
                </a:lnTo>
                <a:lnTo>
                  <a:pt x="121332" y="152139"/>
                </a:lnTo>
                <a:lnTo>
                  <a:pt x="121332" y="143935"/>
                </a:lnTo>
                <a:close/>
                <a:moveTo>
                  <a:pt x="138410" y="143935"/>
                </a:moveTo>
                <a:lnTo>
                  <a:pt x="138410" y="152139"/>
                </a:lnTo>
                <a:lnTo>
                  <a:pt x="129983" y="152139"/>
                </a:lnTo>
                <a:lnTo>
                  <a:pt x="129983" y="143935"/>
                </a:lnTo>
                <a:close/>
                <a:moveTo>
                  <a:pt x="147117" y="143935"/>
                </a:moveTo>
                <a:lnTo>
                  <a:pt x="147117" y="152139"/>
                </a:lnTo>
                <a:lnTo>
                  <a:pt x="138633" y="152139"/>
                </a:lnTo>
                <a:lnTo>
                  <a:pt x="138633" y="143935"/>
                </a:lnTo>
                <a:close/>
                <a:moveTo>
                  <a:pt x="155767" y="143935"/>
                </a:moveTo>
                <a:lnTo>
                  <a:pt x="155767" y="152139"/>
                </a:lnTo>
                <a:lnTo>
                  <a:pt x="147340" y="152139"/>
                </a:lnTo>
                <a:lnTo>
                  <a:pt x="147340" y="143935"/>
                </a:lnTo>
                <a:close/>
                <a:moveTo>
                  <a:pt x="164418" y="143935"/>
                </a:moveTo>
                <a:lnTo>
                  <a:pt x="164418" y="152139"/>
                </a:lnTo>
                <a:lnTo>
                  <a:pt x="155990" y="152139"/>
                </a:lnTo>
                <a:lnTo>
                  <a:pt x="155990" y="143935"/>
                </a:lnTo>
                <a:close/>
                <a:moveTo>
                  <a:pt x="173069" y="143935"/>
                </a:moveTo>
                <a:lnTo>
                  <a:pt x="173069" y="152139"/>
                </a:lnTo>
                <a:lnTo>
                  <a:pt x="164641" y="152139"/>
                </a:lnTo>
                <a:lnTo>
                  <a:pt x="164641" y="143935"/>
                </a:lnTo>
                <a:close/>
                <a:moveTo>
                  <a:pt x="181719" y="143935"/>
                </a:moveTo>
                <a:lnTo>
                  <a:pt x="181719" y="152139"/>
                </a:lnTo>
                <a:lnTo>
                  <a:pt x="173292" y="152139"/>
                </a:lnTo>
                <a:lnTo>
                  <a:pt x="173292" y="143935"/>
                </a:lnTo>
                <a:close/>
                <a:moveTo>
                  <a:pt x="190370" y="143935"/>
                </a:moveTo>
                <a:lnTo>
                  <a:pt x="190370" y="152139"/>
                </a:lnTo>
                <a:lnTo>
                  <a:pt x="181942" y="152139"/>
                </a:lnTo>
                <a:lnTo>
                  <a:pt x="181942" y="143935"/>
                </a:lnTo>
                <a:close/>
                <a:moveTo>
                  <a:pt x="199020" y="143935"/>
                </a:moveTo>
                <a:lnTo>
                  <a:pt x="199020" y="152139"/>
                </a:lnTo>
                <a:lnTo>
                  <a:pt x="190593" y="152139"/>
                </a:lnTo>
                <a:lnTo>
                  <a:pt x="190593" y="143935"/>
                </a:lnTo>
                <a:close/>
                <a:moveTo>
                  <a:pt x="207727" y="143935"/>
                </a:moveTo>
                <a:lnTo>
                  <a:pt x="207727" y="152139"/>
                </a:lnTo>
                <a:lnTo>
                  <a:pt x="199244" y="152139"/>
                </a:lnTo>
                <a:lnTo>
                  <a:pt x="199244" y="143935"/>
                </a:lnTo>
                <a:close/>
                <a:moveTo>
                  <a:pt x="216377" y="143935"/>
                </a:moveTo>
                <a:lnTo>
                  <a:pt x="216377" y="152139"/>
                </a:lnTo>
                <a:lnTo>
                  <a:pt x="207950" y="152139"/>
                </a:lnTo>
                <a:lnTo>
                  <a:pt x="207950" y="143935"/>
                </a:lnTo>
                <a:close/>
                <a:moveTo>
                  <a:pt x="225028" y="143935"/>
                </a:moveTo>
                <a:lnTo>
                  <a:pt x="225028" y="152139"/>
                </a:lnTo>
                <a:lnTo>
                  <a:pt x="216601" y="152139"/>
                </a:lnTo>
                <a:lnTo>
                  <a:pt x="216601" y="143935"/>
                </a:lnTo>
                <a:close/>
                <a:moveTo>
                  <a:pt x="233679" y="143935"/>
                </a:moveTo>
                <a:lnTo>
                  <a:pt x="233679" y="152139"/>
                </a:lnTo>
                <a:lnTo>
                  <a:pt x="225251" y="152139"/>
                </a:lnTo>
                <a:lnTo>
                  <a:pt x="225251" y="143935"/>
                </a:lnTo>
                <a:close/>
                <a:moveTo>
                  <a:pt x="242329" y="143935"/>
                </a:moveTo>
                <a:lnTo>
                  <a:pt x="242329" y="152139"/>
                </a:lnTo>
                <a:lnTo>
                  <a:pt x="233902" y="152139"/>
                </a:lnTo>
                <a:lnTo>
                  <a:pt x="233902" y="143935"/>
                </a:lnTo>
                <a:close/>
                <a:moveTo>
                  <a:pt x="250980" y="143935"/>
                </a:moveTo>
                <a:lnTo>
                  <a:pt x="250980" y="152139"/>
                </a:lnTo>
                <a:lnTo>
                  <a:pt x="242553" y="152139"/>
                </a:lnTo>
                <a:lnTo>
                  <a:pt x="242553" y="143935"/>
                </a:lnTo>
                <a:close/>
                <a:moveTo>
                  <a:pt x="259686" y="143935"/>
                </a:moveTo>
                <a:lnTo>
                  <a:pt x="259686" y="152139"/>
                </a:lnTo>
                <a:lnTo>
                  <a:pt x="251203" y="152139"/>
                </a:lnTo>
                <a:lnTo>
                  <a:pt x="251203" y="143935"/>
                </a:lnTo>
                <a:close/>
                <a:moveTo>
                  <a:pt x="268337" y="143935"/>
                </a:moveTo>
                <a:lnTo>
                  <a:pt x="268337" y="152139"/>
                </a:lnTo>
                <a:lnTo>
                  <a:pt x="259910" y="152139"/>
                </a:lnTo>
                <a:lnTo>
                  <a:pt x="259910" y="143935"/>
                </a:lnTo>
                <a:close/>
                <a:moveTo>
                  <a:pt x="276988" y="143935"/>
                </a:moveTo>
                <a:lnTo>
                  <a:pt x="276988" y="152139"/>
                </a:lnTo>
                <a:lnTo>
                  <a:pt x="268560" y="152139"/>
                </a:lnTo>
                <a:lnTo>
                  <a:pt x="268560" y="143935"/>
                </a:lnTo>
                <a:close/>
                <a:moveTo>
                  <a:pt x="8539" y="0"/>
                </a:moveTo>
                <a:lnTo>
                  <a:pt x="8539" y="8372"/>
                </a:lnTo>
                <a:lnTo>
                  <a:pt x="0" y="8372"/>
                </a:lnTo>
                <a:lnTo>
                  <a:pt x="0" y="8595"/>
                </a:lnTo>
                <a:lnTo>
                  <a:pt x="8539" y="8595"/>
                </a:lnTo>
                <a:lnTo>
                  <a:pt x="8539" y="16799"/>
                </a:lnTo>
                <a:lnTo>
                  <a:pt x="0" y="16799"/>
                </a:lnTo>
                <a:lnTo>
                  <a:pt x="0" y="17022"/>
                </a:lnTo>
                <a:lnTo>
                  <a:pt x="8539" y="17022"/>
                </a:lnTo>
                <a:lnTo>
                  <a:pt x="8539" y="25282"/>
                </a:lnTo>
                <a:lnTo>
                  <a:pt x="0" y="25282"/>
                </a:lnTo>
                <a:lnTo>
                  <a:pt x="0" y="25505"/>
                </a:lnTo>
                <a:lnTo>
                  <a:pt x="8539" y="25505"/>
                </a:lnTo>
                <a:lnTo>
                  <a:pt x="8539" y="33709"/>
                </a:lnTo>
                <a:lnTo>
                  <a:pt x="0" y="33709"/>
                </a:lnTo>
                <a:lnTo>
                  <a:pt x="0" y="33933"/>
                </a:lnTo>
                <a:lnTo>
                  <a:pt x="8539" y="33933"/>
                </a:lnTo>
                <a:lnTo>
                  <a:pt x="8539" y="42193"/>
                </a:lnTo>
                <a:lnTo>
                  <a:pt x="0" y="42193"/>
                </a:lnTo>
                <a:lnTo>
                  <a:pt x="0" y="42416"/>
                </a:lnTo>
                <a:lnTo>
                  <a:pt x="8539" y="42416"/>
                </a:lnTo>
                <a:lnTo>
                  <a:pt x="8539" y="50620"/>
                </a:lnTo>
                <a:lnTo>
                  <a:pt x="0" y="50620"/>
                </a:lnTo>
                <a:lnTo>
                  <a:pt x="0" y="50843"/>
                </a:lnTo>
                <a:lnTo>
                  <a:pt x="8539" y="50843"/>
                </a:lnTo>
                <a:lnTo>
                  <a:pt x="8539" y="59103"/>
                </a:lnTo>
                <a:lnTo>
                  <a:pt x="0" y="59103"/>
                </a:lnTo>
                <a:lnTo>
                  <a:pt x="0" y="59326"/>
                </a:lnTo>
                <a:lnTo>
                  <a:pt x="8539" y="59326"/>
                </a:lnTo>
                <a:lnTo>
                  <a:pt x="8539" y="67586"/>
                </a:lnTo>
                <a:lnTo>
                  <a:pt x="0" y="67586"/>
                </a:lnTo>
                <a:lnTo>
                  <a:pt x="0" y="67810"/>
                </a:lnTo>
                <a:lnTo>
                  <a:pt x="8539" y="67810"/>
                </a:lnTo>
                <a:lnTo>
                  <a:pt x="8539" y="76014"/>
                </a:lnTo>
                <a:lnTo>
                  <a:pt x="0" y="76014"/>
                </a:lnTo>
                <a:lnTo>
                  <a:pt x="0" y="76237"/>
                </a:lnTo>
                <a:lnTo>
                  <a:pt x="8539" y="76237"/>
                </a:lnTo>
                <a:lnTo>
                  <a:pt x="8539" y="84497"/>
                </a:lnTo>
                <a:lnTo>
                  <a:pt x="0" y="84497"/>
                </a:lnTo>
                <a:lnTo>
                  <a:pt x="0" y="84720"/>
                </a:lnTo>
                <a:lnTo>
                  <a:pt x="8539" y="84720"/>
                </a:lnTo>
                <a:lnTo>
                  <a:pt x="8539" y="92924"/>
                </a:lnTo>
                <a:lnTo>
                  <a:pt x="0" y="92924"/>
                </a:lnTo>
                <a:lnTo>
                  <a:pt x="0" y="93148"/>
                </a:lnTo>
                <a:lnTo>
                  <a:pt x="8539" y="93148"/>
                </a:lnTo>
                <a:lnTo>
                  <a:pt x="8539" y="101408"/>
                </a:lnTo>
                <a:lnTo>
                  <a:pt x="0" y="101408"/>
                </a:lnTo>
                <a:lnTo>
                  <a:pt x="0" y="101631"/>
                </a:lnTo>
                <a:lnTo>
                  <a:pt x="8539" y="101631"/>
                </a:lnTo>
                <a:lnTo>
                  <a:pt x="8539" y="109891"/>
                </a:lnTo>
                <a:lnTo>
                  <a:pt x="0" y="109891"/>
                </a:lnTo>
                <a:lnTo>
                  <a:pt x="0" y="110114"/>
                </a:lnTo>
                <a:lnTo>
                  <a:pt x="8539" y="110114"/>
                </a:lnTo>
                <a:lnTo>
                  <a:pt x="8539" y="118318"/>
                </a:lnTo>
                <a:lnTo>
                  <a:pt x="0" y="118318"/>
                </a:lnTo>
                <a:lnTo>
                  <a:pt x="0" y="118541"/>
                </a:lnTo>
                <a:lnTo>
                  <a:pt x="8539" y="118541"/>
                </a:lnTo>
                <a:lnTo>
                  <a:pt x="8539" y="126801"/>
                </a:lnTo>
                <a:lnTo>
                  <a:pt x="0" y="126801"/>
                </a:lnTo>
                <a:lnTo>
                  <a:pt x="0" y="127025"/>
                </a:lnTo>
                <a:lnTo>
                  <a:pt x="8539" y="127025"/>
                </a:lnTo>
                <a:lnTo>
                  <a:pt x="8539" y="135229"/>
                </a:lnTo>
                <a:lnTo>
                  <a:pt x="0" y="135229"/>
                </a:lnTo>
                <a:lnTo>
                  <a:pt x="0" y="135452"/>
                </a:lnTo>
                <a:lnTo>
                  <a:pt x="8539" y="135452"/>
                </a:lnTo>
                <a:lnTo>
                  <a:pt x="8539" y="143712"/>
                </a:lnTo>
                <a:lnTo>
                  <a:pt x="0" y="143712"/>
                </a:lnTo>
                <a:lnTo>
                  <a:pt x="0" y="143935"/>
                </a:lnTo>
                <a:lnTo>
                  <a:pt x="8539" y="143935"/>
                </a:lnTo>
                <a:lnTo>
                  <a:pt x="8539" y="152139"/>
                </a:lnTo>
                <a:lnTo>
                  <a:pt x="0" y="152139"/>
                </a:lnTo>
                <a:lnTo>
                  <a:pt x="0" y="152362"/>
                </a:lnTo>
                <a:lnTo>
                  <a:pt x="8539" y="152362"/>
                </a:lnTo>
                <a:lnTo>
                  <a:pt x="8539" y="160734"/>
                </a:lnTo>
                <a:lnTo>
                  <a:pt x="8762" y="160734"/>
                </a:lnTo>
                <a:lnTo>
                  <a:pt x="8762" y="152362"/>
                </a:lnTo>
                <a:lnTo>
                  <a:pt x="17190" y="152362"/>
                </a:lnTo>
                <a:lnTo>
                  <a:pt x="17190" y="160734"/>
                </a:lnTo>
                <a:lnTo>
                  <a:pt x="17413" y="160734"/>
                </a:lnTo>
                <a:lnTo>
                  <a:pt x="17413" y="152362"/>
                </a:lnTo>
                <a:lnTo>
                  <a:pt x="25840" y="152362"/>
                </a:lnTo>
                <a:lnTo>
                  <a:pt x="25840" y="160734"/>
                </a:lnTo>
                <a:lnTo>
                  <a:pt x="26064" y="160734"/>
                </a:lnTo>
                <a:lnTo>
                  <a:pt x="26064" y="152362"/>
                </a:lnTo>
                <a:lnTo>
                  <a:pt x="34547" y="152362"/>
                </a:lnTo>
                <a:lnTo>
                  <a:pt x="34547" y="160734"/>
                </a:lnTo>
                <a:lnTo>
                  <a:pt x="34770" y="160734"/>
                </a:lnTo>
                <a:lnTo>
                  <a:pt x="34770" y="152362"/>
                </a:lnTo>
                <a:lnTo>
                  <a:pt x="43197" y="152362"/>
                </a:lnTo>
                <a:lnTo>
                  <a:pt x="43197" y="160734"/>
                </a:lnTo>
                <a:lnTo>
                  <a:pt x="43421" y="160734"/>
                </a:lnTo>
                <a:lnTo>
                  <a:pt x="43421" y="152362"/>
                </a:lnTo>
                <a:lnTo>
                  <a:pt x="51848" y="152362"/>
                </a:lnTo>
                <a:lnTo>
                  <a:pt x="51848" y="160734"/>
                </a:lnTo>
                <a:lnTo>
                  <a:pt x="52071" y="160734"/>
                </a:lnTo>
                <a:lnTo>
                  <a:pt x="52071" y="152362"/>
                </a:lnTo>
                <a:lnTo>
                  <a:pt x="60499" y="152362"/>
                </a:lnTo>
                <a:lnTo>
                  <a:pt x="60499" y="160734"/>
                </a:lnTo>
                <a:lnTo>
                  <a:pt x="60722" y="160734"/>
                </a:lnTo>
                <a:lnTo>
                  <a:pt x="60722" y="152362"/>
                </a:lnTo>
                <a:lnTo>
                  <a:pt x="69149" y="152362"/>
                </a:lnTo>
                <a:lnTo>
                  <a:pt x="69149" y="160734"/>
                </a:lnTo>
                <a:lnTo>
                  <a:pt x="69373" y="160734"/>
                </a:lnTo>
                <a:lnTo>
                  <a:pt x="69373" y="152362"/>
                </a:lnTo>
                <a:lnTo>
                  <a:pt x="77800" y="152362"/>
                </a:lnTo>
                <a:lnTo>
                  <a:pt x="77800" y="160734"/>
                </a:lnTo>
                <a:lnTo>
                  <a:pt x="78023" y="160734"/>
                </a:lnTo>
                <a:lnTo>
                  <a:pt x="78023" y="152362"/>
                </a:lnTo>
                <a:lnTo>
                  <a:pt x="86506" y="152362"/>
                </a:lnTo>
                <a:lnTo>
                  <a:pt x="86506" y="160734"/>
                </a:lnTo>
                <a:lnTo>
                  <a:pt x="86730" y="160734"/>
                </a:lnTo>
                <a:lnTo>
                  <a:pt x="86730" y="152362"/>
                </a:lnTo>
                <a:lnTo>
                  <a:pt x="95157" y="152362"/>
                </a:lnTo>
                <a:lnTo>
                  <a:pt x="95157" y="160734"/>
                </a:lnTo>
                <a:lnTo>
                  <a:pt x="95380" y="160734"/>
                </a:lnTo>
                <a:lnTo>
                  <a:pt x="95380" y="152362"/>
                </a:lnTo>
                <a:lnTo>
                  <a:pt x="103808" y="152362"/>
                </a:lnTo>
                <a:lnTo>
                  <a:pt x="103808" y="160734"/>
                </a:lnTo>
                <a:lnTo>
                  <a:pt x="104031" y="160734"/>
                </a:lnTo>
                <a:lnTo>
                  <a:pt x="104031" y="152362"/>
                </a:lnTo>
                <a:lnTo>
                  <a:pt x="112458" y="152362"/>
                </a:lnTo>
                <a:lnTo>
                  <a:pt x="112458" y="160734"/>
                </a:lnTo>
                <a:lnTo>
                  <a:pt x="112681" y="160734"/>
                </a:lnTo>
                <a:lnTo>
                  <a:pt x="112681" y="152362"/>
                </a:lnTo>
                <a:lnTo>
                  <a:pt x="121109" y="152362"/>
                </a:lnTo>
                <a:lnTo>
                  <a:pt x="121109" y="160734"/>
                </a:lnTo>
                <a:lnTo>
                  <a:pt x="121332" y="160734"/>
                </a:lnTo>
                <a:lnTo>
                  <a:pt x="121332" y="152362"/>
                </a:lnTo>
                <a:lnTo>
                  <a:pt x="129760" y="152362"/>
                </a:lnTo>
                <a:lnTo>
                  <a:pt x="129760" y="160734"/>
                </a:lnTo>
                <a:lnTo>
                  <a:pt x="129983" y="160734"/>
                </a:lnTo>
                <a:lnTo>
                  <a:pt x="129983" y="152362"/>
                </a:lnTo>
                <a:lnTo>
                  <a:pt x="138410" y="152362"/>
                </a:lnTo>
                <a:lnTo>
                  <a:pt x="138410" y="160734"/>
                </a:lnTo>
                <a:lnTo>
                  <a:pt x="138633" y="160734"/>
                </a:lnTo>
                <a:lnTo>
                  <a:pt x="138633" y="152362"/>
                </a:lnTo>
                <a:lnTo>
                  <a:pt x="147117" y="152362"/>
                </a:lnTo>
                <a:lnTo>
                  <a:pt x="147117" y="160734"/>
                </a:lnTo>
                <a:lnTo>
                  <a:pt x="147340" y="160734"/>
                </a:lnTo>
                <a:lnTo>
                  <a:pt x="147340" y="152362"/>
                </a:lnTo>
                <a:lnTo>
                  <a:pt x="155767" y="152362"/>
                </a:lnTo>
                <a:lnTo>
                  <a:pt x="155767" y="160734"/>
                </a:lnTo>
                <a:lnTo>
                  <a:pt x="155990" y="160734"/>
                </a:lnTo>
                <a:lnTo>
                  <a:pt x="155990" y="152362"/>
                </a:lnTo>
                <a:lnTo>
                  <a:pt x="164418" y="152362"/>
                </a:lnTo>
                <a:lnTo>
                  <a:pt x="164418" y="160734"/>
                </a:lnTo>
                <a:lnTo>
                  <a:pt x="164641" y="160734"/>
                </a:lnTo>
                <a:lnTo>
                  <a:pt x="164641" y="152362"/>
                </a:lnTo>
                <a:lnTo>
                  <a:pt x="173069" y="152362"/>
                </a:lnTo>
                <a:lnTo>
                  <a:pt x="173069" y="160734"/>
                </a:lnTo>
                <a:lnTo>
                  <a:pt x="173292" y="160734"/>
                </a:lnTo>
                <a:lnTo>
                  <a:pt x="173292" y="152362"/>
                </a:lnTo>
                <a:lnTo>
                  <a:pt x="181719" y="152362"/>
                </a:lnTo>
                <a:lnTo>
                  <a:pt x="181719" y="160734"/>
                </a:lnTo>
                <a:lnTo>
                  <a:pt x="181942" y="160734"/>
                </a:lnTo>
                <a:lnTo>
                  <a:pt x="181942" y="152362"/>
                </a:lnTo>
                <a:lnTo>
                  <a:pt x="190370" y="152362"/>
                </a:lnTo>
                <a:lnTo>
                  <a:pt x="190370" y="160734"/>
                </a:lnTo>
                <a:lnTo>
                  <a:pt x="190593" y="160734"/>
                </a:lnTo>
                <a:lnTo>
                  <a:pt x="190593" y="152362"/>
                </a:lnTo>
                <a:lnTo>
                  <a:pt x="199020" y="152362"/>
                </a:lnTo>
                <a:lnTo>
                  <a:pt x="199020" y="160734"/>
                </a:lnTo>
                <a:lnTo>
                  <a:pt x="199244" y="160734"/>
                </a:lnTo>
                <a:lnTo>
                  <a:pt x="199244" y="152362"/>
                </a:lnTo>
                <a:lnTo>
                  <a:pt x="207727" y="152362"/>
                </a:lnTo>
                <a:lnTo>
                  <a:pt x="207727" y="160734"/>
                </a:lnTo>
                <a:lnTo>
                  <a:pt x="207950" y="160734"/>
                </a:lnTo>
                <a:lnTo>
                  <a:pt x="207950" y="152362"/>
                </a:lnTo>
                <a:lnTo>
                  <a:pt x="216377" y="152362"/>
                </a:lnTo>
                <a:lnTo>
                  <a:pt x="216377" y="160734"/>
                </a:lnTo>
                <a:lnTo>
                  <a:pt x="216601" y="160734"/>
                </a:lnTo>
                <a:lnTo>
                  <a:pt x="216601" y="152362"/>
                </a:lnTo>
                <a:lnTo>
                  <a:pt x="225028" y="152362"/>
                </a:lnTo>
                <a:lnTo>
                  <a:pt x="225028" y="160734"/>
                </a:lnTo>
                <a:lnTo>
                  <a:pt x="225251" y="160734"/>
                </a:lnTo>
                <a:lnTo>
                  <a:pt x="225251" y="152362"/>
                </a:lnTo>
                <a:lnTo>
                  <a:pt x="233679" y="152362"/>
                </a:lnTo>
                <a:lnTo>
                  <a:pt x="233679" y="160734"/>
                </a:lnTo>
                <a:lnTo>
                  <a:pt x="233902" y="160734"/>
                </a:lnTo>
                <a:lnTo>
                  <a:pt x="233902" y="152362"/>
                </a:lnTo>
                <a:lnTo>
                  <a:pt x="242329" y="152362"/>
                </a:lnTo>
                <a:lnTo>
                  <a:pt x="242329" y="160734"/>
                </a:lnTo>
                <a:lnTo>
                  <a:pt x="242553" y="160734"/>
                </a:lnTo>
                <a:lnTo>
                  <a:pt x="242553" y="152362"/>
                </a:lnTo>
                <a:lnTo>
                  <a:pt x="250980" y="152362"/>
                </a:lnTo>
                <a:lnTo>
                  <a:pt x="250980" y="160734"/>
                </a:lnTo>
                <a:lnTo>
                  <a:pt x="251203" y="160734"/>
                </a:lnTo>
                <a:lnTo>
                  <a:pt x="251203" y="152362"/>
                </a:lnTo>
                <a:lnTo>
                  <a:pt x="259686" y="152362"/>
                </a:lnTo>
                <a:lnTo>
                  <a:pt x="259686" y="160734"/>
                </a:lnTo>
                <a:lnTo>
                  <a:pt x="259910" y="160734"/>
                </a:lnTo>
                <a:lnTo>
                  <a:pt x="259910" y="152362"/>
                </a:lnTo>
                <a:lnTo>
                  <a:pt x="268337" y="152362"/>
                </a:lnTo>
                <a:lnTo>
                  <a:pt x="268337" y="160734"/>
                </a:lnTo>
                <a:lnTo>
                  <a:pt x="268560" y="160734"/>
                </a:lnTo>
                <a:lnTo>
                  <a:pt x="268560" y="152362"/>
                </a:lnTo>
                <a:lnTo>
                  <a:pt x="276988" y="152362"/>
                </a:lnTo>
                <a:lnTo>
                  <a:pt x="276988" y="160734"/>
                </a:lnTo>
                <a:lnTo>
                  <a:pt x="277211" y="160734"/>
                </a:lnTo>
                <a:lnTo>
                  <a:pt x="277211" y="152362"/>
                </a:lnTo>
                <a:lnTo>
                  <a:pt x="285750" y="152362"/>
                </a:lnTo>
                <a:lnTo>
                  <a:pt x="285750" y="152139"/>
                </a:lnTo>
                <a:lnTo>
                  <a:pt x="277211" y="152139"/>
                </a:lnTo>
                <a:lnTo>
                  <a:pt x="277211" y="143935"/>
                </a:lnTo>
                <a:lnTo>
                  <a:pt x="285750" y="143935"/>
                </a:lnTo>
                <a:lnTo>
                  <a:pt x="285750" y="143712"/>
                </a:lnTo>
                <a:lnTo>
                  <a:pt x="277211" y="143712"/>
                </a:lnTo>
                <a:lnTo>
                  <a:pt x="277211" y="135452"/>
                </a:lnTo>
                <a:lnTo>
                  <a:pt x="285750" y="135452"/>
                </a:lnTo>
                <a:lnTo>
                  <a:pt x="285750" y="135229"/>
                </a:lnTo>
                <a:lnTo>
                  <a:pt x="277211" y="135229"/>
                </a:lnTo>
                <a:lnTo>
                  <a:pt x="277211" y="127025"/>
                </a:lnTo>
                <a:lnTo>
                  <a:pt x="285750" y="127025"/>
                </a:lnTo>
                <a:lnTo>
                  <a:pt x="285750" y="126801"/>
                </a:lnTo>
                <a:lnTo>
                  <a:pt x="277211" y="126801"/>
                </a:lnTo>
                <a:lnTo>
                  <a:pt x="277211" y="118541"/>
                </a:lnTo>
                <a:lnTo>
                  <a:pt x="285750" y="118541"/>
                </a:lnTo>
                <a:lnTo>
                  <a:pt x="285750" y="118318"/>
                </a:lnTo>
                <a:lnTo>
                  <a:pt x="277211" y="118318"/>
                </a:lnTo>
                <a:lnTo>
                  <a:pt x="277211" y="110114"/>
                </a:lnTo>
                <a:lnTo>
                  <a:pt x="285750" y="110114"/>
                </a:lnTo>
                <a:lnTo>
                  <a:pt x="285750" y="109891"/>
                </a:lnTo>
                <a:lnTo>
                  <a:pt x="277211" y="109891"/>
                </a:lnTo>
                <a:lnTo>
                  <a:pt x="277211" y="101631"/>
                </a:lnTo>
                <a:lnTo>
                  <a:pt x="285750" y="101631"/>
                </a:lnTo>
                <a:lnTo>
                  <a:pt x="285750" y="101408"/>
                </a:lnTo>
                <a:lnTo>
                  <a:pt x="277211" y="101408"/>
                </a:lnTo>
                <a:lnTo>
                  <a:pt x="277211" y="93148"/>
                </a:lnTo>
                <a:lnTo>
                  <a:pt x="285750" y="93148"/>
                </a:lnTo>
                <a:lnTo>
                  <a:pt x="285750" y="92924"/>
                </a:lnTo>
                <a:lnTo>
                  <a:pt x="277211" y="92924"/>
                </a:lnTo>
                <a:lnTo>
                  <a:pt x="277211" y="84720"/>
                </a:lnTo>
                <a:lnTo>
                  <a:pt x="285750" y="84720"/>
                </a:lnTo>
                <a:lnTo>
                  <a:pt x="285750" y="84497"/>
                </a:lnTo>
                <a:lnTo>
                  <a:pt x="277211" y="84497"/>
                </a:lnTo>
                <a:lnTo>
                  <a:pt x="277211" y="76237"/>
                </a:lnTo>
                <a:lnTo>
                  <a:pt x="285750" y="76237"/>
                </a:lnTo>
                <a:lnTo>
                  <a:pt x="285750" y="76014"/>
                </a:lnTo>
                <a:lnTo>
                  <a:pt x="277211" y="76014"/>
                </a:lnTo>
                <a:lnTo>
                  <a:pt x="277211" y="67810"/>
                </a:lnTo>
                <a:lnTo>
                  <a:pt x="285750" y="67810"/>
                </a:lnTo>
                <a:lnTo>
                  <a:pt x="285750" y="67586"/>
                </a:lnTo>
                <a:lnTo>
                  <a:pt x="277211" y="67586"/>
                </a:lnTo>
                <a:lnTo>
                  <a:pt x="277211" y="59326"/>
                </a:lnTo>
                <a:lnTo>
                  <a:pt x="285750" y="59326"/>
                </a:lnTo>
                <a:lnTo>
                  <a:pt x="285750" y="59103"/>
                </a:lnTo>
                <a:lnTo>
                  <a:pt x="277211" y="59103"/>
                </a:lnTo>
                <a:lnTo>
                  <a:pt x="277211" y="50843"/>
                </a:lnTo>
                <a:lnTo>
                  <a:pt x="285750" y="50843"/>
                </a:lnTo>
                <a:lnTo>
                  <a:pt x="285750" y="50620"/>
                </a:lnTo>
                <a:lnTo>
                  <a:pt x="277211" y="50620"/>
                </a:lnTo>
                <a:lnTo>
                  <a:pt x="277211" y="42416"/>
                </a:lnTo>
                <a:lnTo>
                  <a:pt x="285750" y="42416"/>
                </a:lnTo>
                <a:lnTo>
                  <a:pt x="285750" y="42193"/>
                </a:lnTo>
                <a:lnTo>
                  <a:pt x="277211" y="42193"/>
                </a:lnTo>
                <a:lnTo>
                  <a:pt x="277211" y="33933"/>
                </a:lnTo>
                <a:lnTo>
                  <a:pt x="285750" y="33933"/>
                </a:lnTo>
                <a:lnTo>
                  <a:pt x="285750" y="33709"/>
                </a:lnTo>
                <a:lnTo>
                  <a:pt x="277211" y="33709"/>
                </a:lnTo>
                <a:lnTo>
                  <a:pt x="277211" y="25505"/>
                </a:lnTo>
                <a:lnTo>
                  <a:pt x="285750" y="25505"/>
                </a:lnTo>
                <a:lnTo>
                  <a:pt x="285750" y="25282"/>
                </a:lnTo>
                <a:lnTo>
                  <a:pt x="277211" y="25282"/>
                </a:lnTo>
                <a:lnTo>
                  <a:pt x="277211" y="17022"/>
                </a:lnTo>
                <a:lnTo>
                  <a:pt x="285750" y="17022"/>
                </a:lnTo>
                <a:lnTo>
                  <a:pt x="285750" y="16799"/>
                </a:lnTo>
                <a:lnTo>
                  <a:pt x="277211" y="16799"/>
                </a:lnTo>
                <a:lnTo>
                  <a:pt x="277211" y="8595"/>
                </a:lnTo>
                <a:lnTo>
                  <a:pt x="285750" y="8595"/>
                </a:lnTo>
                <a:lnTo>
                  <a:pt x="285750" y="8372"/>
                </a:lnTo>
                <a:lnTo>
                  <a:pt x="277211" y="8372"/>
                </a:lnTo>
                <a:lnTo>
                  <a:pt x="277211" y="0"/>
                </a:lnTo>
                <a:lnTo>
                  <a:pt x="276988" y="0"/>
                </a:lnTo>
                <a:lnTo>
                  <a:pt x="276988" y="8372"/>
                </a:lnTo>
                <a:lnTo>
                  <a:pt x="268560" y="8372"/>
                </a:lnTo>
                <a:lnTo>
                  <a:pt x="268560" y="0"/>
                </a:lnTo>
                <a:lnTo>
                  <a:pt x="268337" y="0"/>
                </a:lnTo>
                <a:lnTo>
                  <a:pt x="268337" y="8372"/>
                </a:lnTo>
                <a:lnTo>
                  <a:pt x="259910" y="8372"/>
                </a:lnTo>
                <a:lnTo>
                  <a:pt x="259910" y="0"/>
                </a:lnTo>
                <a:lnTo>
                  <a:pt x="259686" y="0"/>
                </a:lnTo>
                <a:lnTo>
                  <a:pt x="259686" y="8372"/>
                </a:lnTo>
                <a:lnTo>
                  <a:pt x="251203" y="8372"/>
                </a:lnTo>
                <a:lnTo>
                  <a:pt x="251203" y="0"/>
                </a:lnTo>
                <a:lnTo>
                  <a:pt x="250980" y="0"/>
                </a:lnTo>
                <a:lnTo>
                  <a:pt x="250980" y="8372"/>
                </a:lnTo>
                <a:lnTo>
                  <a:pt x="242553" y="8372"/>
                </a:lnTo>
                <a:lnTo>
                  <a:pt x="242553" y="0"/>
                </a:lnTo>
                <a:lnTo>
                  <a:pt x="242329" y="0"/>
                </a:lnTo>
                <a:lnTo>
                  <a:pt x="242329" y="8372"/>
                </a:lnTo>
                <a:lnTo>
                  <a:pt x="233902" y="8372"/>
                </a:lnTo>
                <a:lnTo>
                  <a:pt x="233902" y="0"/>
                </a:lnTo>
                <a:lnTo>
                  <a:pt x="233679" y="0"/>
                </a:lnTo>
                <a:lnTo>
                  <a:pt x="233679" y="8372"/>
                </a:lnTo>
                <a:lnTo>
                  <a:pt x="225251" y="8372"/>
                </a:lnTo>
                <a:lnTo>
                  <a:pt x="225251" y="0"/>
                </a:lnTo>
                <a:lnTo>
                  <a:pt x="225028" y="0"/>
                </a:lnTo>
                <a:lnTo>
                  <a:pt x="225028" y="8372"/>
                </a:lnTo>
                <a:lnTo>
                  <a:pt x="216601" y="8372"/>
                </a:lnTo>
                <a:lnTo>
                  <a:pt x="216601" y="0"/>
                </a:lnTo>
                <a:lnTo>
                  <a:pt x="216377" y="0"/>
                </a:lnTo>
                <a:lnTo>
                  <a:pt x="216377" y="8372"/>
                </a:lnTo>
                <a:lnTo>
                  <a:pt x="207950" y="8372"/>
                </a:lnTo>
                <a:lnTo>
                  <a:pt x="207950" y="0"/>
                </a:lnTo>
                <a:lnTo>
                  <a:pt x="207727" y="0"/>
                </a:lnTo>
                <a:lnTo>
                  <a:pt x="207727" y="8372"/>
                </a:lnTo>
                <a:lnTo>
                  <a:pt x="199244" y="8372"/>
                </a:lnTo>
                <a:lnTo>
                  <a:pt x="199244" y="0"/>
                </a:lnTo>
                <a:lnTo>
                  <a:pt x="199020" y="0"/>
                </a:lnTo>
                <a:lnTo>
                  <a:pt x="199020" y="8372"/>
                </a:lnTo>
                <a:lnTo>
                  <a:pt x="190593" y="8372"/>
                </a:lnTo>
                <a:lnTo>
                  <a:pt x="190593" y="0"/>
                </a:lnTo>
                <a:lnTo>
                  <a:pt x="190370" y="0"/>
                </a:lnTo>
                <a:lnTo>
                  <a:pt x="190370" y="8372"/>
                </a:lnTo>
                <a:lnTo>
                  <a:pt x="181942" y="8372"/>
                </a:lnTo>
                <a:lnTo>
                  <a:pt x="181942" y="0"/>
                </a:lnTo>
                <a:lnTo>
                  <a:pt x="181719" y="0"/>
                </a:lnTo>
                <a:lnTo>
                  <a:pt x="181719" y="8372"/>
                </a:lnTo>
                <a:lnTo>
                  <a:pt x="173292" y="8372"/>
                </a:lnTo>
                <a:lnTo>
                  <a:pt x="173292" y="0"/>
                </a:lnTo>
                <a:lnTo>
                  <a:pt x="173069" y="0"/>
                </a:lnTo>
                <a:lnTo>
                  <a:pt x="173069" y="8372"/>
                </a:lnTo>
                <a:lnTo>
                  <a:pt x="164641" y="8372"/>
                </a:lnTo>
                <a:lnTo>
                  <a:pt x="164641" y="0"/>
                </a:lnTo>
                <a:lnTo>
                  <a:pt x="164418" y="0"/>
                </a:lnTo>
                <a:lnTo>
                  <a:pt x="164418" y="8372"/>
                </a:lnTo>
                <a:lnTo>
                  <a:pt x="155990" y="8372"/>
                </a:lnTo>
                <a:lnTo>
                  <a:pt x="155990" y="0"/>
                </a:lnTo>
                <a:lnTo>
                  <a:pt x="155767" y="0"/>
                </a:lnTo>
                <a:lnTo>
                  <a:pt x="155767" y="8372"/>
                </a:lnTo>
                <a:lnTo>
                  <a:pt x="147340" y="8372"/>
                </a:lnTo>
                <a:lnTo>
                  <a:pt x="147340" y="0"/>
                </a:lnTo>
                <a:lnTo>
                  <a:pt x="147117" y="0"/>
                </a:lnTo>
                <a:lnTo>
                  <a:pt x="147117" y="8372"/>
                </a:lnTo>
                <a:lnTo>
                  <a:pt x="138633" y="8372"/>
                </a:lnTo>
                <a:lnTo>
                  <a:pt x="138633" y="0"/>
                </a:lnTo>
                <a:lnTo>
                  <a:pt x="138410" y="0"/>
                </a:lnTo>
                <a:lnTo>
                  <a:pt x="138410" y="8372"/>
                </a:lnTo>
                <a:lnTo>
                  <a:pt x="129983" y="8372"/>
                </a:lnTo>
                <a:lnTo>
                  <a:pt x="129983" y="0"/>
                </a:lnTo>
                <a:lnTo>
                  <a:pt x="129760" y="0"/>
                </a:lnTo>
                <a:lnTo>
                  <a:pt x="129760" y="8372"/>
                </a:lnTo>
                <a:lnTo>
                  <a:pt x="121332" y="8372"/>
                </a:lnTo>
                <a:lnTo>
                  <a:pt x="121332" y="0"/>
                </a:lnTo>
                <a:lnTo>
                  <a:pt x="121109" y="0"/>
                </a:lnTo>
                <a:lnTo>
                  <a:pt x="121109" y="8372"/>
                </a:lnTo>
                <a:lnTo>
                  <a:pt x="112681" y="8372"/>
                </a:lnTo>
                <a:lnTo>
                  <a:pt x="112681" y="0"/>
                </a:lnTo>
                <a:lnTo>
                  <a:pt x="112458" y="0"/>
                </a:lnTo>
                <a:lnTo>
                  <a:pt x="112458" y="8372"/>
                </a:lnTo>
                <a:lnTo>
                  <a:pt x="104031" y="8372"/>
                </a:lnTo>
                <a:lnTo>
                  <a:pt x="104031" y="0"/>
                </a:lnTo>
                <a:lnTo>
                  <a:pt x="103808" y="0"/>
                </a:lnTo>
                <a:lnTo>
                  <a:pt x="103808" y="8372"/>
                </a:lnTo>
                <a:lnTo>
                  <a:pt x="95380" y="8372"/>
                </a:lnTo>
                <a:lnTo>
                  <a:pt x="95380" y="0"/>
                </a:lnTo>
                <a:lnTo>
                  <a:pt x="95157" y="0"/>
                </a:lnTo>
                <a:lnTo>
                  <a:pt x="95157" y="8372"/>
                </a:lnTo>
                <a:lnTo>
                  <a:pt x="86730" y="8372"/>
                </a:lnTo>
                <a:lnTo>
                  <a:pt x="86730" y="0"/>
                </a:lnTo>
                <a:lnTo>
                  <a:pt x="86506" y="0"/>
                </a:lnTo>
                <a:lnTo>
                  <a:pt x="86506" y="8372"/>
                </a:lnTo>
                <a:lnTo>
                  <a:pt x="78023" y="8372"/>
                </a:lnTo>
                <a:lnTo>
                  <a:pt x="78023" y="0"/>
                </a:lnTo>
                <a:lnTo>
                  <a:pt x="77800" y="0"/>
                </a:lnTo>
                <a:lnTo>
                  <a:pt x="77800" y="8372"/>
                </a:lnTo>
                <a:lnTo>
                  <a:pt x="69373" y="8372"/>
                </a:lnTo>
                <a:lnTo>
                  <a:pt x="69373" y="0"/>
                </a:lnTo>
                <a:lnTo>
                  <a:pt x="69149" y="0"/>
                </a:lnTo>
                <a:lnTo>
                  <a:pt x="69149" y="8372"/>
                </a:lnTo>
                <a:lnTo>
                  <a:pt x="60722" y="8372"/>
                </a:lnTo>
                <a:lnTo>
                  <a:pt x="60722" y="0"/>
                </a:lnTo>
                <a:lnTo>
                  <a:pt x="60499" y="0"/>
                </a:lnTo>
                <a:lnTo>
                  <a:pt x="60499" y="8372"/>
                </a:lnTo>
                <a:lnTo>
                  <a:pt x="52071" y="8372"/>
                </a:lnTo>
                <a:lnTo>
                  <a:pt x="52071" y="0"/>
                </a:lnTo>
                <a:lnTo>
                  <a:pt x="51848" y="0"/>
                </a:lnTo>
                <a:lnTo>
                  <a:pt x="51848" y="8372"/>
                </a:lnTo>
                <a:lnTo>
                  <a:pt x="43421" y="8372"/>
                </a:lnTo>
                <a:lnTo>
                  <a:pt x="43421" y="0"/>
                </a:lnTo>
                <a:lnTo>
                  <a:pt x="43197" y="0"/>
                </a:lnTo>
                <a:lnTo>
                  <a:pt x="43197" y="8372"/>
                </a:lnTo>
                <a:lnTo>
                  <a:pt x="34770" y="8372"/>
                </a:lnTo>
                <a:lnTo>
                  <a:pt x="34770" y="0"/>
                </a:lnTo>
                <a:lnTo>
                  <a:pt x="34547" y="0"/>
                </a:lnTo>
                <a:lnTo>
                  <a:pt x="34547" y="8372"/>
                </a:lnTo>
                <a:lnTo>
                  <a:pt x="26064" y="8372"/>
                </a:lnTo>
                <a:lnTo>
                  <a:pt x="26064" y="0"/>
                </a:lnTo>
                <a:lnTo>
                  <a:pt x="25840" y="0"/>
                </a:lnTo>
                <a:lnTo>
                  <a:pt x="25840" y="8372"/>
                </a:lnTo>
                <a:lnTo>
                  <a:pt x="17413" y="8372"/>
                </a:lnTo>
                <a:lnTo>
                  <a:pt x="17413" y="0"/>
                </a:lnTo>
                <a:lnTo>
                  <a:pt x="17190" y="0"/>
                </a:lnTo>
                <a:lnTo>
                  <a:pt x="17190" y="8372"/>
                </a:lnTo>
                <a:lnTo>
                  <a:pt x="8762" y="8372"/>
                </a:lnTo>
                <a:lnTo>
                  <a:pt x="8762" y="0"/>
                </a:lnTo>
                <a:close/>
              </a:path>
            </a:pathLst>
          </a:cu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Relationship Id="rId7" Type="http://schemas.openxmlformats.org/officeDocument/2006/relationships/image" Target="../media/image24.png"/><Relationship Id="rId8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23.png"/><Relationship Id="rId6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6.png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15.png"/><Relationship Id="rId8" Type="http://schemas.openxmlformats.org/officeDocument/2006/relationships/image" Target="../media/image2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5"/>
          <p:cNvSpPr/>
          <p:nvPr/>
        </p:nvSpPr>
        <p:spPr>
          <a:xfrm>
            <a:off x="3990325" y="3404500"/>
            <a:ext cx="4408800" cy="1214400"/>
          </a:xfrm>
          <a:prstGeom prst="rect">
            <a:avLst/>
          </a:prstGeom>
          <a:solidFill>
            <a:srgbClr val="F7F7F7">
              <a:alpha val="61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7F7F7"/>
              </a:highlight>
            </a:endParaRPr>
          </a:p>
        </p:txBody>
      </p:sp>
      <p:sp>
        <p:nvSpPr>
          <p:cNvPr id="780" name="Google Shape;780;p15"/>
          <p:cNvSpPr txBox="1"/>
          <p:nvPr>
            <p:ph type="ctrTitle"/>
          </p:nvPr>
        </p:nvSpPr>
        <p:spPr>
          <a:xfrm>
            <a:off x="437600" y="965816"/>
            <a:ext cx="7729200" cy="20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Unsupervised Learning</a:t>
            </a:r>
            <a:endParaRPr sz="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Exploring Clustering and Dimensionality Reduction</a:t>
            </a:r>
            <a:endParaRPr sz="2400"/>
          </a:p>
        </p:txBody>
      </p:sp>
      <p:pic>
        <p:nvPicPr>
          <p:cNvPr id="781" name="Google Shape;7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1875" y="3407475"/>
            <a:ext cx="4154300" cy="11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15"/>
          <p:cNvSpPr txBox="1"/>
          <p:nvPr/>
        </p:nvSpPr>
        <p:spPr>
          <a:xfrm>
            <a:off x="437600" y="204750"/>
            <a:ext cx="48240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https://bit.ly/2PsWKym</a:t>
            </a:r>
            <a:endParaRPr sz="3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24"/>
          <p:cNvSpPr txBox="1"/>
          <p:nvPr>
            <p:ph idx="4294967295" type="ctrTitle"/>
          </p:nvPr>
        </p:nvSpPr>
        <p:spPr>
          <a:xfrm>
            <a:off x="709394" y="2038650"/>
            <a:ext cx="77724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Unsupervised Learning</a:t>
            </a:r>
            <a:endParaRPr sz="4800"/>
          </a:p>
        </p:txBody>
      </p:sp>
      <p:sp>
        <p:nvSpPr>
          <p:cNvPr id="931" name="Google Shape;931;p24"/>
          <p:cNvSpPr txBox="1"/>
          <p:nvPr>
            <p:ph idx="4294967295" type="subTitle"/>
          </p:nvPr>
        </p:nvSpPr>
        <p:spPr>
          <a:xfrm>
            <a:off x="746271" y="2673153"/>
            <a:ext cx="77724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Unlabeled data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</a:rPr>
              <a:t>Self-Organizing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Extract underlying patterns in the data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32" name="Google Shape;932;p24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25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clustering? </a:t>
            </a:r>
            <a:endParaRPr/>
          </a:p>
        </p:txBody>
      </p:sp>
      <p:sp>
        <p:nvSpPr>
          <p:cNvPr id="938" name="Google Shape;938;p25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9" name="Google Shape;939;p25"/>
          <p:cNvSpPr txBox="1"/>
          <p:nvPr>
            <p:ph idx="4294967295" type="body"/>
          </p:nvPr>
        </p:nvSpPr>
        <p:spPr>
          <a:xfrm>
            <a:off x="377550" y="1152525"/>
            <a:ext cx="86124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Unsupervised learning 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Group by similarity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Goal: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High intra-cluster similarity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Low inter-cluster similarity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940" name="Google Shape;940;p25"/>
          <p:cNvPicPr preferRelativeResize="0"/>
          <p:nvPr/>
        </p:nvPicPr>
        <p:blipFill rotWithShape="1">
          <a:blip r:embed="rId3">
            <a:alphaModFix/>
          </a:blip>
          <a:srcRect b="11916" l="15708" r="11701" t="14020"/>
          <a:stretch/>
        </p:blipFill>
        <p:spPr>
          <a:xfrm>
            <a:off x="5116900" y="1634775"/>
            <a:ext cx="3056875" cy="233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26"/>
          <p:cNvSpPr/>
          <p:nvPr/>
        </p:nvSpPr>
        <p:spPr>
          <a:xfrm>
            <a:off x="4988150" y="3096725"/>
            <a:ext cx="2109000" cy="1711800"/>
          </a:xfrm>
          <a:prstGeom prst="rect">
            <a:avLst/>
          </a:prstGeom>
          <a:noFill/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26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how do we determine similarity?</a:t>
            </a:r>
            <a:endParaRPr/>
          </a:p>
        </p:txBody>
      </p:sp>
      <p:sp>
        <p:nvSpPr>
          <p:cNvPr id="947" name="Google Shape;947;p26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8" name="Google Shape;948;p26"/>
          <p:cNvSpPr txBox="1"/>
          <p:nvPr>
            <p:ph idx="4294967295" type="body"/>
          </p:nvPr>
        </p:nvSpPr>
        <p:spPr>
          <a:xfrm>
            <a:off x="377550" y="1152525"/>
            <a:ext cx="8612400" cy="13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No obvious objective function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f(x) = “maximize similarity”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?????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949" name="Google Shape;9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675" y="3419298"/>
            <a:ext cx="562828" cy="56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7383" y="3253857"/>
            <a:ext cx="562828" cy="56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7820" y="3976189"/>
            <a:ext cx="562828" cy="56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8188" y="3300443"/>
            <a:ext cx="562828" cy="56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3442" y="4122121"/>
            <a:ext cx="562828" cy="56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60871" y="4122134"/>
            <a:ext cx="562828" cy="56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87056" y="3976199"/>
            <a:ext cx="562828" cy="56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3422" y="3976189"/>
            <a:ext cx="562828" cy="56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4877" y="3251950"/>
            <a:ext cx="562828" cy="56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40483" y="3976196"/>
            <a:ext cx="562828" cy="56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62576" y="3404743"/>
            <a:ext cx="562828" cy="56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60797" y="4056212"/>
            <a:ext cx="562828" cy="56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80149" y="3404759"/>
            <a:ext cx="562828" cy="56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63422" y="3251942"/>
            <a:ext cx="562828" cy="56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87695" y="4122124"/>
            <a:ext cx="562828" cy="56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235066" y="3300461"/>
            <a:ext cx="533742" cy="533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55009" y="3300448"/>
            <a:ext cx="533742" cy="533719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26"/>
          <p:cNvSpPr/>
          <p:nvPr/>
        </p:nvSpPr>
        <p:spPr>
          <a:xfrm>
            <a:off x="598075" y="3096725"/>
            <a:ext cx="2392200" cy="1711800"/>
          </a:xfrm>
          <a:prstGeom prst="rect">
            <a:avLst/>
          </a:prstGeom>
          <a:noFill/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26"/>
          <p:cNvSpPr/>
          <p:nvPr/>
        </p:nvSpPr>
        <p:spPr>
          <a:xfrm flipH="1">
            <a:off x="3142575" y="3096725"/>
            <a:ext cx="879300" cy="1711800"/>
          </a:xfrm>
          <a:prstGeom prst="rect">
            <a:avLst/>
          </a:prstGeom>
          <a:noFill/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26"/>
          <p:cNvSpPr/>
          <p:nvPr/>
        </p:nvSpPr>
        <p:spPr>
          <a:xfrm>
            <a:off x="7321071" y="3096725"/>
            <a:ext cx="1480200" cy="1711800"/>
          </a:xfrm>
          <a:prstGeom prst="rect">
            <a:avLst/>
          </a:prstGeom>
          <a:noFill/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26"/>
          <p:cNvSpPr txBox="1"/>
          <p:nvPr/>
        </p:nvSpPr>
        <p:spPr>
          <a:xfrm>
            <a:off x="881025" y="2564425"/>
            <a:ext cx="30000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Hot/Cold</a:t>
            </a:r>
            <a:endParaRPr sz="1600"/>
          </a:p>
        </p:txBody>
      </p:sp>
      <p:sp>
        <p:nvSpPr>
          <p:cNvPr id="970" name="Google Shape;970;p26"/>
          <p:cNvSpPr txBox="1"/>
          <p:nvPr/>
        </p:nvSpPr>
        <p:spPr>
          <a:xfrm>
            <a:off x="5320600" y="2540388"/>
            <a:ext cx="30000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Food/Beverage</a:t>
            </a:r>
            <a:endParaRPr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27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divisions not obvious? </a:t>
            </a:r>
            <a:endParaRPr/>
          </a:p>
        </p:txBody>
      </p:sp>
      <p:sp>
        <p:nvSpPr>
          <p:cNvPr id="976" name="Google Shape;976;p27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7" name="Google Shape;9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850" y="868799"/>
            <a:ext cx="4122300" cy="412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27"/>
          <p:cNvPicPr preferRelativeResize="0"/>
          <p:nvPr/>
        </p:nvPicPr>
        <p:blipFill rotWithShape="1">
          <a:blip r:embed="rId4">
            <a:alphaModFix/>
          </a:blip>
          <a:srcRect b="15175" l="8983" r="0" t="0"/>
          <a:stretch/>
        </p:blipFill>
        <p:spPr>
          <a:xfrm>
            <a:off x="5196676" y="716400"/>
            <a:ext cx="3486850" cy="3496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28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Metrics</a:t>
            </a:r>
            <a:endParaRPr/>
          </a:p>
        </p:txBody>
      </p:sp>
      <p:sp>
        <p:nvSpPr>
          <p:cNvPr id="984" name="Google Shape;984;p28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5" name="Google Shape;985;p28"/>
          <p:cNvSpPr txBox="1"/>
          <p:nvPr>
            <p:ph idx="4294967295" type="body"/>
          </p:nvPr>
        </p:nvSpPr>
        <p:spPr>
          <a:xfrm>
            <a:off x="377550" y="1152525"/>
            <a:ext cx="86124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Euclidian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Manhattan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Minkowski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Cosine Similarity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….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29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Distance Metrics</a:t>
            </a:r>
            <a:endParaRPr/>
          </a:p>
        </p:txBody>
      </p:sp>
      <p:sp>
        <p:nvSpPr>
          <p:cNvPr id="991" name="Google Shape;991;p29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2" name="Google Shape;9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5700" y="805800"/>
            <a:ext cx="5514426" cy="4065850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29"/>
          <p:cNvSpPr txBox="1"/>
          <p:nvPr>
            <p:ph idx="4294967295" type="body"/>
          </p:nvPr>
        </p:nvSpPr>
        <p:spPr>
          <a:xfrm>
            <a:off x="377550" y="1152525"/>
            <a:ext cx="86124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Euclidian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Manhattan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Minkowski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Cosine Similarity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….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30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Distance Metrics</a:t>
            </a:r>
            <a:endParaRPr/>
          </a:p>
        </p:txBody>
      </p:sp>
      <p:sp>
        <p:nvSpPr>
          <p:cNvPr id="999" name="Google Shape;999;p30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0" name="Google Shape;1000;p30"/>
          <p:cNvSpPr txBox="1"/>
          <p:nvPr>
            <p:ph idx="4294967295" type="body"/>
          </p:nvPr>
        </p:nvSpPr>
        <p:spPr>
          <a:xfrm>
            <a:off x="377550" y="1152525"/>
            <a:ext cx="25848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Euclidian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Manhattan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Minkowski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Cosine Similarity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….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001" name="Google Shape;1001;p30"/>
          <p:cNvSpPr txBox="1"/>
          <p:nvPr/>
        </p:nvSpPr>
        <p:spPr>
          <a:xfrm>
            <a:off x="7307300" y="1228725"/>
            <a:ext cx="10473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L1</a:t>
            </a: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02" name="Google Shape;1002;p30"/>
          <p:cNvSpPr txBox="1"/>
          <p:nvPr/>
        </p:nvSpPr>
        <p:spPr>
          <a:xfrm>
            <a:off x="7307300" y="1762950"/>
            <a:ext cx="10473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L2</a:t>
            </a: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1003" name="Google Shape;1003;p30"/>
          <p:cNvCxnSpPr/>
          <p:nvPr/>
        </p:nvCxnSpPr>
        <p:spPr>
          <a:xfrm rot="10800000">
            <a:off x="6422900" y="1442775"/>
            <a:ext cx="808200" cy="23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4" name="Google Shape;1004;p30"/>
          <p:cNvCxnSpPr/>
          <p:nvPr/>
        </p:nvCxnSpPr>
        <p:spPr>
          <a:xfrm flipH="1">
            <a:off x="6431300" y="1986900"/>
            <a:ext cx="799800" cy="470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05" name="Google Shape;10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2350" y="3122900"/>
            <a:ext cx="2584879" cy="62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3937" y="3892894"/>
            <a:ext cx="2741701" cy="9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1823" y="2163438"/>
            <a:ext cx="2585972" cy="699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48575" y="1119400"/>
            <a:ext cx="2544675" cy="78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31"/>
          <p:cNvSpPr txBox="1"/>
          <p:nvPr>
            <p:ph idx="1" type="body"/>
          </p:nvPr>
        </p:nvSpPr>
        <p:spPr>
          <a:xfrm>
            <a:off x="1669850" y="1857000"/>
            <a:ext cx="5804400" cy="27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K-Means Clustering</a:t>
            </a:r>
            <a:r>
              <a:rPr lang="en"/>
              <a:t>   </a:t>
            </a:r>
            <a:endParaRPr/>
          </a:p>
        </p:txBody>
      </p:sp>
      <p:sp>
        <p:nvSpPr>
          <p:cNvPr id="1014" name="Google Shape;1014;p31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32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0" name="Google Shape;1020;p32"/>
          <p:cNvSpPr txBox="1"/>
          <p:nvPr>
            <p:ph type="title"/>
          </p:nvPr>
        </p:nvSpPr>
        <p:spPr>
          <a:xfrm>
            <a:off x="452725" y="620925"/>
            <a:ext cx="65430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</a:t>
            </a:r>
            <a:endParaRPr/>
          </a:p>
        </p:txBody>
      </p:sp>
      <p:sp>
        <p:nvSpPr>
          <p:cNvPr id="1021" name="Google Shape;1021;p32"/>
          <p:cNvSpPr txBox="1"/>
          <p:nvPr>
            <p:ph idx="1" type="body"/>
          </p:nvPr>
        </p:nvSpPr>
        <p:spPr>
          <a:xfrm>
            <a:off x="452727" y="1412678"/>
            <a:ext cx="39852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1) Decide on K centers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2) Initialize K centers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3) Assign points to the nearest centers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4) Move center towards mean 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5) Recompute distances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6) Reassign clusters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7) Move centers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8) Halt when no change -- Converged!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cxnSp>
        <p:nvCxnSpPr>
          <p:cNvPr id="1022" name="Google Shape;1022;p32"/>
          <p:cNvCxnSpPr/>
          <p:nvPr/>
        </p:nvCxnSpPr>
        <p:spPr>
          <a:xfrm>
            <a:off x="5542225" y="1863350"/>
            <a:ext cx="26700" cy="2139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3" name="Google Shape;1023;p32"/>
          <p:cNvCxnSpPr/>
          <p:nvPr/>
        </p:nvCxnSpPr>
        <p:spPr>
          <a:xfrm flipH="1">
            <a:off x="5568950" y="3983675"/>
            <a:ext cx="3077100" cy="19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4" name="Google Shape;1024;p32"/>
          <p:cNvSpPr/>
          <p:nvPr/>
        </p:nvSpPr>
        <p:spPr>
          <a:xfrm>
            <a:off x="6047275" y="2006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32"/>
          <p:cNvSpPr/>
          <p:nvPr/>
        </p:nvSpPr>
        <p:spPr>
          <a:xfrm>
            <a:off x="6199675" y="2159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32"/>
          <p:cNvSpPr/>
          <p:nvPr/>
        </p:nvSpPr>
        <p:spPr>
          <a:xfrm>
            <a:off x="6352075" y="1930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32"/>
          <p:cNvSpPr/>
          <p:nvPr/>
        </p:nvSpPr>
        <p:spPr>
          <a:xfrm>
            <a:off x="6580675" y="2235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32"/>
          <p:cNvSpPr/>
          <p:nvPr/>
        </p:nvSpPr>
        <p:spPr>
          <a:xfrm>
            <a:off x="6047275" y="2387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32"/>
          <p:cNvSpPr/>
          <p:nvPr/>
        </p:nvSpPr>
        <p:spPr>
          <a:xfrm>
            <a:off x="5971075" y="3073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32"/>
          <p:cNvSpPr/>
          <p:nvPr/>
        </p:nvSpPr>
        <p:spPr>
          <a:xfrm>
            <a:off x="6275875" y="2997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32"/>
          <p:cNvSpPr/>
          <p:nvPr/>
        </p:nvSpPr>
        <p:spPr>
          <a:xfrm>
            <a:off x="6275875" y="3302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32"/>
          <p:cNvSpPr/>
          <p:nvPr/>
        </p:nvSpPr>
        <p:spPr>
          <a:xfrm>
            <a:off x="7487875" y="1771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32"/>
          <p:cNvSpPr/>
          <p:nvPr/>
        </p:nvSpPr>
        <p:spPr>
          <a:xfrm>
            <a:off x="6733075" y="2921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32"/>
          <p:cNvSpPr/>
          <p:nvPr/>
        </p:nvSpPr>
        <p:spPr>
          <a:xfrm>
            <a:off x="7647475" y="2997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32"/>
          <p:cNvSpPr/>
          <p:nvPr/>
        </p:nvSpPr>
        <p:spPr>
          <a:xfrm>
            <a:off x="7723675" y="2692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32"/>
          <p:cNvSpPr/>
          <p:nvPr/>
        </p:nvSpPr>
        <p:spPr>
          <a:xfrm>
            <a:off x="8028475" y="2997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32"/>
          <p:cNvSpPr/>
          <p:nvPr/>
        </p:nvSpPr>
        <p:spPr>
          <a:xfrm>
            <a:off x="6448600" y="2462913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32"/>
          <p:cNvSpPr/>
          <p:nvPr/>
        </p:nvSpPr>
        <p:spPr>
          <a:xfrm>
            <a:off x="6123475" y="3226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32"/>
          <p:cNvSpPr/>
          <p:nvPr/>
        </p:nvSpPr>
        <p:spPr>
          <a:xfrm>
            <a:off x="7159250" y="265155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32"/>
          <p:cNvSpPr/>
          <p:nvPr/>
        </p:nvSpPr>
        <p:spPr>
          <a:xfrm>
            <a:off x="7318850" y="2318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32"/>
          <p:cNvSpPr/>
          <p:nvPr/>
        </p:nvSpPr>
        <p:spPr>
          <a:xfrm>
            <a:off x="6809275" y="3378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32"/>
          <p:cNvSpPr/>
          <p:nvPr/>
        </p:nvSpPr>
        <p:spPr>
          <a:xfrm>
            <a:off x="7487875" y="249195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32"/>
          <p:cNvSpPr/>
          <p:nvPr/>
        </p:nvSpPr>
        <p:spPr>
          <a:xfrm>
            <a:off x="7952275" y="3226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32"/>
          <p:cNvSpPr/>
          <p:nvPr/>
        </p:nvSpPr>
        <p:spPr>
          <a:xfrm>
            <a:off x="6580675" y="3302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32"/>
          <p:cNvSpPr/>
          <p:nvPr/>
        </p:nvSpPr>
        <p:spPr>
          <a:xfrm>
            <a:off x="6580675" y="3607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32"/>
          <p:cNvSpPr/>
          <p:nvPr/>
        </p:nvSpPr>
        <p:spPr>
          <a:xfrm>
            <a:off x="6961675" y="3530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32"/>
          <p:cNvSpPr/>
          <p:nvPr/>
        </p:nvSpPr>
        <p:spPr>
          <a:xfrm>
            <a:off x="7037875" y="3226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32"/>
          <p:cNvSpPr/>
          <p:nvPr/>
        </p:nvSpPr>
        <p:spPr>
          <a:xfrm>
            <a:off x="7699850" y="2242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32"/>
          <p:cNvSpPr/>
          <p:nvPr/>
        </p:nvSpPr>
        <p:spPr>
          <a:xfrm>
            <a:off x="6733075" y="1930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33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5" name="Google Shape;1055;p33"/>
          <p:cNvSpPr txBox="1"/>
          <p:nvPr>
            <p:ph type="title"/>
          </p:nvPr>
        </p:nvSpPr>
        <p:spPr>
          <a:xfrm>
            <a:off x="452725" y="620925"/>
            <a:ext cx="65430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</a:t>
            </a:r>
            <a:endParaRPr/>
          </a:p>
        </p:txBody>
      </p:sp>
      <p:cxnSp>
        <p:nvCxnSpPr>
          <p:cNvPr id="1056" name="Google Shape;1056;p33"/>
          <p:cNvCxnSpPr/>
          <p:nvPr/>
        </p:nvCxnSpPr>
        <p:spPr>
          <a:xfrm>
            <a:off x="5542225" y="1863350"/>
            <a:ext cx="26700" cy="2139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7" name="Google Shape;1057;p33"/>
          <p:cNvCxnSpPr/>
          <p:nvPr/>
        </p:nvCxnSpPr>
        <p:spPr>
          <a:xfrm flipH="1">
            <a:off x="5568950" y="3983675"/>
            <a:ext cx="3077100" cy="19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8" name="Google Shape;1058;p33"/>
          <p:cNvSpPr/>
          <p:nvPr/>
        </p:nvSpPr>
        <p:spPr>
          <a:xfrm>
            <a:off x="6047275" y="2006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33"/>
          <p:cNvSpPr/>
          <p:nvPr/>
        </p:nvSpPr>
        <p:spPr>
          <a:xfrm>
            <a:off x="6199675" y="2159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33"/>
          <p:cNvSpPr/>
          <p:nvPr/>
        </p:nvSpPr>
        <p:spPr>
          <a:xfrm>
            <a:off x="6352075" y="1930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33"/>
          <p:cNvSpPr/>
          <p:nvPr/>
        </p:nvSpPr>
        <p:spPr>
          <a:xfrm>
            <a:off x="6580675" y="2235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33"/>
          <p:cNvSpPr/>
          <p:nvPr/>
        </p:nvSpPr>
        <p:spPr>
          <a:xfrm>
            <a:off x="6047275" y="2387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33"/>
          <p:cNvSpPr/>
          <p:nvPr/>
        </p:nvSpPr>
        <p:spPr>
          <a:xfrm>
            <a:off x="5971075" y="3073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33"/>
          <p:cNvSpPr/>
          <p:nvPr/>
        </p:nvSpPr>
        <p:spPr>
          <a:xfrm>
            <a:off x="6275875" y="2997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33"/>
          <p:cNvSpPr/>
          <p:nvPr/>
        </p:nvSpPr>
        <p:spPr>
          <a:xfrm>
            <a:off x="6275875" y="3302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33"/>
          <p:cNvSpPr/>
          <p:nvPr/>
        </p:nvSpPr>
        <p:spPr>
          <a:xfrm>
            <a:off x="7487875" y="1771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33"/>
          <p:cNvSpPr/>
          <p:nvPr/>
        </p:nvSpPr>
        <p:spPr>
          <a:xfrm>
            <a:off x="6733075" y="2921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33"/>
          <p:cNvSpPr/>
          <p:nvPr/>
        </p:nvSpPr>
        <p:spPr>
          <a:xfrm>
            <a:off x="7647475" y="2997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33"/>
          <p:cNvSpPr/>
          <p:nvPr/>
        </p:nvSpPr>
        <p:spPr>
          <a:xfrm>
            <a:off x="7723675" y="2692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33"/>
          <p:cNvSpPr/>
          <p:nvPr/>
        </p:nvSpPr>
        <p:spPr>
          <a:xfrm>
            <a:off x="8028475" y="2997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33"/>
          <p:cNvSpPr/>
          <p:nvPr/>
        </p:nvSpPr>
        <p:spPr>
          <a:xfrm>
            <a:off x="6448600" y="2462913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33"/>
          <p:cNvSpPr/>
          <p:nvPr/>
        </p:nvSpPr>
        <p:spPr>
          <a:xfrm>
            <a:off x="6123475" y="3226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33"/>
          <p:cNvSpPr/>
          <p:nvPr/>
        </p:nvSpPr>
        <p:spPr>
          <a:xfrm>
            <a:off x="7159250" y="265155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33"/>
          <p:cNvSpPr/>
          <p:nvPr/>
        </p:nvSpPr>
        <p:spPr>
          <a:xfrm>
            <a:off x="7318850" y="2318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33"/>
          <p:cNvSpPr/>
          <p:nvPr/>
        </p:nvSpPr>
        <p:spPr>
          <a:xfrm>
            <a:off x="6809275" y="3378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33"/>
          <p:cNvSpPr/>
          <p:nvPr/>
        </p:nvSpPr>
        <p:spPr>
          <a:xfrm>
            <a:off x="7487875" y="249195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33"/>
          <p:cNvSpPr/>
          <p:nvPr/>
        </p:nvSpPr>
        <p:spPr>
          <a:xfrm>
            <a:off x="7952275" y="3226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33"/>
          <p:cNvSpPr/>
          <p:nvPr/>
        </p:nvSpPr>
        <p:spPr>
          <a:xfrm>
            <a:off x="6580675" y="3302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33"/>
          <p:cNvSpPr/>
          <p:nvPr/>
        </p:nvSpPr>
        <p:spPr>
          <a:xfrm>
            <a:off x="6580675" y="3607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33"/>
          <p:cNvSpPr/>
          <p:nvPr/>
        </p:nvSpPr>
        <p:spPr>
          <a:xfrm>
            <a:off x="6961675" y="3530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33"/>
          <p:cNvSpPr/>
          <p:nvPr/>
        </p:nvSpPr>
        <p:spPr>
          <a:xfrm>
            <a:off x="7037875" y="3226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33"/>
          <p:cNvSpPr/>
          <p:nvPr/>
        </p:nvSpPr>
        <p:spPr>
          <a:xfrm>
            <a:off x="7699850" y="2242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33"/>
          <p:cNvSpPr/>
          <p:nvPr/>
        </p:nvSpPr>
        <p:spPr>
          <a:xfrm>
            <a:off x="6733075" y="1930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33"/>
          <p:cNvSpPr/>
          <p:nvPr/>
        </p:nvSpPr>
        <p:spPr>
          <a:xfrm>
            <a:off x="6191725" y="2276225"/>
            <a:ext cx="351900" cy="351900"/>
          </a:xfrm>
          <a:prstGeom prst="sun">
            <a:avLst>
              <a:gd fmla="val 25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33"/>
          <p:cNvSpPr/>
          <p:nvPr/>
        </p:nvSpPr>
        <p:spPr>
          <a:xfrm>
            <a:off x="7017913" y="3221450"/>
            <a:ext cx="351900" cy="351900"/>
          </a:xfrm>
          <a:prstGeom prst="sun">
            <a:avLst>
              <a:gd fmla="val 25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33"/>
          <p:cNvSpPr/>
          <p:nvPr/>
        </p:nvSpPr>
        <p:spPr>
          <a:xfrm>
            <a:off x="7663813" y="2757350"/>
            <a:ext cx="351900" cy="351900"/>
          </a:xfrm>
          <a:prstGeom prst="sun">
            <a:avLst>
              <a:gd fmla="val 25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33"/>
          <p:cNvSpPr txBox="1"/>
          <p:nvPr>
            <p:ph idx="1" type="body"/>
          </p:nvPr>
        </p:nvSpPr>
        <p:spPr>
          <a:xfrm>
            <a:off x="452727" y="1412678"/>
            <a:ext cx="39852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1) Decide on K centers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2) Initialize K centers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3) Assign points to the nearest centers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4) Move center towards mean 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5) Recompute distances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6) Reassign clusters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7) Move centers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8) Halt when no change -- Converged!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6"/>
          <p:cNvSpPr txBox="1"/>
          <p:nvPr>
            <p:ph idx="4294967295" type="ctrTitle"/>
          </p:nvPr>
        </p:nvSpPr>
        <p:spPr>
          <a:xfrm>
            <a:off x="709400" y="419400"/>
            <a:ext cx="80676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1) Recap: Modeling </a:t>
            </a:r>
            <a:endParaRPr sz="3500"/>
          </a:p>
        </p:txBody>
      </p:sp>
      <p:sp>
        <p:nvSpPr>
          <p:cNvPr id="788" name="Google Shape;788;p16"/>
          <p:cNvSpPr txBox="1"/>
          <p:nvPr>
            <p:ph idx="4294967295" type="ctrTitle"/>
          </p:nvPr>
        </p:nvSpPr>
        <p:spPr>
          <a:xfrm>
            <a:off x="709394" y="2241600"/>
            <a:ext cx="77724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3) Clustering</a:t>
            </a:r>
            <a:endParaRPr sz="3500"/>
          </a:p>
        </p:txBody>
      </p:sp>
      <p:sp>
        <p:nvSpPr>
          <p:cNvPr id="789" name="Google Shape;789;p16"/>
          <p:cNvSpPr txBox="1"/>
          <p:nvPr>
            <p:ph idx="4294967295" type="subTitle"/>
          </p:nvPr>
        </p:nvSpPr>
        <p:spPr>
          <a:xfrm>
            <a:off x="746271" y="2920803"/>
            <a:ext cx="77724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kMeans, Agglomerative, and Density Based Methods</a:t>
            </a:r>
            <a:endParaRPr sz="1800"/>
          </a:p>
        </p:txBody>
      </p:sp>
      <p:sp>
        <p:nvSpPr>
          <p:cNvPr id="790" name="Google Shape;790;p16"/>
          <p:cNvSpPr txBox="1"/>
          <p:nvPr>
            <p:ph idx="4294967295" type="ctrTitle"/>
          </p:nvPr>
        </p:nvSpPr>
        <p:spPr>
          <a:xfrm>
            <a:off x="709394" y="1371900"/>
            <a:ext cx="77724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2) Unsupervised Learning</a:t>
            </a:r>
            <a:endParaRPr sz="3500"/>
          </a:p>
        </p:txBody>
      </p:sp>
      <p:sp>
        <p:nvSpPr>
          <p:cNvPr id="791" name="Google Shape;791;p16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2" name="Google Shape;792;p16"/>
          <p:cNvSpPr txBox="1"/>
          <p:nvPr>
            <p:ph idx="4294967295" type="ctrTitle"/>
          </p:nvPr>
        </p:nvSpPr>
        <p:spPr>
          <a:xfrm>
            <a:off x="709394" y="3276900"/>
            <a:ext cx="77724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4</a:t>
            </a:r>
            <a:r>
              <a:rPr lang="en" sz="3500"/>
              <a:t>) Dimensionality Reduction</a:t>
            </a:r>
            <a:endParaRPr sz="3500"/>
          </a:p>
        </p:txBody>
      </p:sp>
      <p:sp>
        <p:nvSpPr>
          <p:cNvPr id="793" name="Google Shape;793;p16"/>
          <p:cNvSpPr txBox="1"/>
          <p:nvPr>
            <p:ph idx="4294967295" type="subTitle"/>
          </p:nvPr>
        </p:nvSpPr>
        <p:spPr>
          <a:xfrm>
            <a:off x="746271" y="4063803"/>
            <a:ext cx="77724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Correlation </a:t>
            </a:r>
            <a:r>
              <a:rPr lang="en" sz="1800"/>
              <a:t>matrices</a:t>
            </a:r>
            <a:r>
              <a:rPr lang="en" sz="1800"/>
              <a:t>, forward feature selection, PCA, and LDA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34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3" name="Google Shape;1093;p34"/>
          <p:cNvSpPr txBox="1"/>
          <p:nvPr>
            <p:ph type="title"/>
          </p:nvPr>
        </p:nvSpPr>
        <p:spPr>
          <a:xfrm>
            <a:off x="452725" y="620925"/>
            <a:ext cx="65430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</a:t>
            </a:r>
            <a:endParaRPr/>
          </a:p>
        </p:txBody>
      </p:sp>
      <p:sp>
        <p:nvSpPr>
          <p:cNvPr id="1094" name="Google Shape;1094;p34"/>
          <p:cNvSpPr txBox="1"/>
          <p:nvPr>
            <p:ph idx="1" type="body"/>
          </p:nvPr>
        </p:nvSpPr>
        <p:spPr>
          <a:xfrm>
            <a:off x="452727" y="1412678"/>
            <a:ext cx="39852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1) Decide on K centers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2) Initialize K centers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3) Assign points to the nearest centers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4) Move center towards mean 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5) Recompute distances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6) Reassign clusters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7) Move centers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8) Halt when no change -- Converged!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cxnSp>
        <p:nvCxnSpPr>
          <p:cNvPr id="1095" name="Google Shape;1095;p34"/>
          <p:cNvCxnSpPr/>
          <p:nvPr/>
        </p:nvCxnSpPr>
        <p:spPr>
          <a:xfrm>
            <a:off x="5542225" y="1863350"/>
            <a:ext cx="26700" cy="2139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6" name="Google Shape;1096;p34"/>
          <p:cNvCxnSpPr/>
          <p:nvPr/>
        </p:nvCxnSpPr>
        <p:spPr>
          <a:xfrm flipH="1">
            <a:off x="5568950" y="3983675"/>
            <a:ext cx="3077100" cy="19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7" name="Google Shape;1097;p34"/>
          <p:cNvSpPr/>
          <p:nvPr/>
        </p:nvSpPr>
        <p:spPr>
          <a:xfrm>
            <a:off x="6047275" y="2006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34"/>
          <p:cNvSpPr/>
          <p:nvPr/>
        </p:nvSpPr>
        <p:spPr>
          <a:xfrm>
            <a:off x="6199675" y="2159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34"/>
          <p:cNvSpPr/>
          <p:nvPr/>
        </p:nvSpPr>
        <p:spPr>
          <a:xfrm>
            <a:off x="6352075" y="1930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34"/>
          <p:cNvSpPr/>
          <p:nvPr/>
        </p:nvSpPr>
        <p:spPr>
          <a:xfrm>
            <a:off x="6580675" y="2235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34"/>
          <p:cNvSpPr/>
          <p:nvPr/>
        </p:nvSpPr>
        <p:spPr>
          <a:xfrm>
            <a:off x="6047275" y="2387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34"/>
          <p:cNvSpPr/>
          <p:nvPr/>
        </p:nvSpPr>
        <p:spPr>
          <a:xfrm>
            <a:off x="5971075" y="3073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34"/>
          <p:cNvSpPr/>
          <p:nvPr/>
        </p:nvSpPr>
        <p:spPr>
          <a:xfrm>
            <a:off x="6275875" y="2997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34"/>
          <p:cNvSpPr/>
          <p:nvPr/>
        </p:nvSpPr>
        <p:spPr>
          <a:xfrm>
            <a:off x="6275875" y="3302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34"/>
          <p:cNvSpPr/>
          <p:nvPr/>
        </p:nvSpPr>
        <p:spPr>
          <a:xfrm>
            <a:off x="7487875" y="1771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34"/>
          <p:cNvSpPr/>
          <p:nvPr/>
        </p:nvSpPr>
        <p:spPr>
          <a:xfrm>
            <a:off x="6733075" y="2921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34"/>
          <p:cNvSpPr/>
          <p:nvPr/>
        </p:nvSpPr>
        <p:spPr>
          <a:xfrm>
            <a:off x="7647475" y="2997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34"/>
          <p:cNvSpPr/>
          <p:nvPr/>
        </p:nvSpPr>
        <p:spPr>
          <a:xfrm>
            <a:off x="7723675" y="2692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34"/>
          <p:cNvSpPr/>
          <p:nvPr/>
        </p:nvSpPr>
        <p:spPr>
          <a:xfrm>
            <a:off x="8028475" y="2997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34"/>
          <p:cNvSpPr/>
          <p:nvPr/>
        </p:nvSpPr>
        <p:spPr>
          <a:xfrm>
            <a:off x="6448600" y="2462913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34"/>
          <p:cNvSpPr/>
          <p:nvPr/>
        </p:nvSpPr>
        <p:spPr>
          <a:xfrm>
            <a:off x="6123475" y="3226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34"/>
          <p:cNvSpPr/>
          <p:nvPr/>
        </p:nvSpPr>
        <p:spPr>
          <a:xfrm>
            <a:off x="7159250" y="265155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34"/>
          <p:cNvSpPr/>
          <p:nvPr/>
        </p:nvSpPr>
        <p:spPr>
          <a:xfrm>
            <a:off x="7318850" y="2318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34"/>
          <p:cNvSpPr/>
          <p:nvPr/>
        </p:nvSpPr>
        <p:spPr>
          <a:xfrm>
            <a:off x="6809275" y="3378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34"/>
          <p:cNvSpPr/>
          <p:nvPr/>
        </p:nvSpPr>
        <p:spPr>
          <a:xfrm>
            <a:off x="7487875" y="249195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34"/>
          <p:cNvSpPr/>
          <p:nvPr/>
        </p:nvSpPr>
        <p:spPr>
          <a:xfrm>
            <a:off x="7952275" y="3226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34"/>
          <p:cNvSpPr/>
          <p:nvPr/>
        </p:nvSpPr>
        <p:spPr>
          <a:xfrm>
            <a:off x="6580675" y="3302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34"/>
          <p:cNvSpPr/>
          <p:nvPr/>
        </p:nvSpPr>
        <p:spPr>
          <a:xfrm>
            <a:off x="6580675" y="3607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34"/>
          <p:cNvSpPr/>
          <p:nvPr/>
        </p:nvSpPr>
        <p:spPr>
          <a:xfrm>
            <a:off x="6961675" y="3530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34"/>
          <p:cNvSpPr/>
          <p:nvPr/>
        </p:nvSpPr>
        <p:spPr>
          <a:xfrm>
            <a:off x="7037875" y="3226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34"/>
          <p:cNvSpPr/>
          <p:nvPr/>
        </p:nvSpPr>
        <p:spPr>
          <a:xfrm>
            <a:off x="7699850" y="2242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34"/>
          <p:cNvSpPr/>
          <p:nvPr/>
        </p:nvSpPr>
        <p:spPr>
          <a:xfrm>
            <a:off x="6733075" y="1930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34"/>
          <p:cNvSpPr/>
          <p:nvPr/>
        </p:nvSpPr>
        <p:spPr>
          <a:xfrm>
            <a:off x="6191725" y="2276225"/>
            <a:ext cx="351900" cy="351900"/>
          </a:xfrm>
          <a:prstGeom prst="sun">
            <a:avLst>
              <a:gd fmla="val 25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34"/>
          <p:cNvSpPr/>
          <p:nvPr/>
        </p:nvSpPr>
        <p:spPr>
          <a:xfrm>
            <a:off x="7017913" y="3221450"/>
            <a:ext cx="351900" cy="351900"/>
          </a:xfrm>
          <a:prstGeom prst="sun">
            <a:avLst>
              <a:gd fmla="val 25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34"/>
          <p:cNvSpPr/>
          <p:nvPr/>
        </p:nvSpPr>
        <p:spPr>
          <a:xfrm>
            <a:off x="7663813" y="2757350"/>
            <a:ext cx="351900" cy="351900"/>
          </a:xfrm>
          <a:prstGeom prst="sun">
            <a:avLst>
              <a:gd fmla="val 25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26" name="Google Shape;1126;p34"/>
          <p:cNvCxnSpPr>
            <a:endCxn id="1112" idx="1"/>
          </p:cNvCxnSpPr>
          <p:nvPr/>
        </p:nvCxnSpPr>
        <p:spPr>
          <a:xfrm flipH="1" rot="10800000">
            <a:off x="5568923" y="2674923"/>
            <a:ext cx="1613700" cy="780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7" name="Google Shape;1127;p34"/>
          <p:cNvCxnSpPr/>
          <p:nvPr/>
        </p:nvCxnSpPr>
        <p:spPr>
          <a:xfrm flipH="1">
            <a:off x="7274425" y="1606400"/>
            <a:ext cx="586500" cy="1086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8" name="Google Shape;1128;p34"/>
          <p:cNvCxnSpPr>
            <a:stCxn id="1112" idx="0"/>
          </p:cNvCxnSpPr>
          <p:nvPr/>
        </p:nvCxnSpPr>
        <p:spPr>
          <a:xfrm>
            <a:off x="7239050" y="2651550"/>
            <a:ext cx="655500" cy="1322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35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4" name="Google Shape;1134;p35"/>
          <p:cNvSpPr txBox="1"/>
          <p:nvPr>
            <p:ph type="title"/>
          </p:nvPr>
        </p:nvSpPr>
        <p:spPr>
          <a:xfrm>
            <a:off x="452725" y="620925"/>
            <a:ext cx="65430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</a:t>
            </a:r>
            <a:endParaRPr/>
          </a:p>
        </p:txBody>
      </p:sp>
      <p:sp>
        <p:nvSpPr>
          <p:cNvPr id="1135" name="Google Shape;1135;p35"/>
          <p:cNvSpPr txBox="1"/>
          <p:nvPr>
            <p:ph idx="1" type="body"/>
          </p:nvPr>
        </p:nvSpPr>
        <p:spPr>
          <a:xfrm>
            <a:off x="452727" y="1412678"/>
            <a:ext cx="39852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1) Decide on K centers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2) Initialize K centers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3) Assign points to the nearest centers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4) Move center towards mean 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5) Recompute distances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6) Reassign clusters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7) Move centers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8) Halt when no change -- Converged!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cxnSp>
        <p:nvCxnSpPr>
          <p:cNvPr id="1136" name="Google Shape;1136;p35"/>
          <p:cNvCxnSpPr/>
          <p:nvPr/>
        </p:nvCxnSpPr>
        <p:spPr>
          <a:xfrm>
            <a:off x="5542225" y="1863350"/>
            <a:ext cx="26700" cy="2139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7" name="Google Shape;1137;p35"/>
          <p:cNvCxnSpPr/>
          <p:nvPr/>
        </p:nvCxnSpPr>
        <p:spPr>
          <a:xfrm flipH="1">
            <a:off x="5568950" y="3983675"/>
            <a:ext cx="3077100" cy="19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8" name="Google Shape;1138;p35"/>
          <p:cNvSpPr/>
          <p:nvPr/>
        </p:nvSpPr>
        <p:spPr>
          <a:xfrm>
            <a:off x="6047275" y="2006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35"/>
          <p:cNvSpPr/>
          <p:nvPr/>
        </p:nvSpPr>
        <p:spPr>
          <a:xfrm>
            <a:off x="6199675" y="2159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35"/>
          <p:cNvSpPr/>
          <p:nvPr/>
        </p:nvSpPr>
        <p:spPr>
          <a:xfrm>
            <a:off x="6352075" y="1930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35"/>
          <p:cNvSpPr/>
          <p:nvPr/>
        </p:nvSpPr>
        <p:spPr>
          <a:xfrm>
            <a:off x="6580675" y="2235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35"/>
          <p:cNvSpPr/>
          <p:nvPr/>
        </p:nvSpPr>
        <p:spPr>
          <a:xfrm>
            <a:off x="6047275" y="2387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35"/>
          <p:cNvSpPr/>
          <p:nvPr/>
        </p:nvSpPr>
        <p:spPr>
          <a:xfrm>
            <a:off x="5971075" y="3073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35"/>
          <p:cNvSpPr/>
          <p:nvPr/>
        </p:nvSpPr>
        <p:spPr>
          <a:xfrm>
            <a:off x="6275875" y="2997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35"/>
          <p:cNvSpPr/>
          <p:nvPr/>
        </p:nvSpPr>
        <p:spPr>
          <a:xfrm>
            <a:off x="6275875" y="3302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35"/>
          <p:cNvSpPr/>
          <p:nvPr/>
        </p:nvSpPr>
        <p:spPr>
          <a:xfrm>
            <a:off x="7487875" y="1771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35"/>
          <p:cNvSpPr/>
          <p:nvPr/>
        </p:nvSpPr>
        <p:spPr>
          <a:xfrm>
            <a:off x="6733075" y="2921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35"/>
          <p:cNvSpPr/>
          <p:nvPr/>
        </p:nvSpPr>
        <p:spPr>
          <a:xfrm>
            <a:off x="7647475" y="2997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35"/>
          <p:cNvSpPr/>
          <p:nvPr/>
        </p:nvSpPr>
        <p:spPr>
          <a:xfrm>
            <a:off x="7723675" y="2692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35"/>
          <p:cNvSpPr/>
          <p:nvPr/>
        </p:nvSpPr>
        <p:spPr>
          <a:xfrm>
            <a:off x="8028475" y="2997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35"/>
          <p:cNvSpPr/>
          <p:nvPr/>
        </p:nvSpPr>
        <p:spPr>
          <a:xfrm>
            <a:off x="6448600" y="2462913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35"/>
          <p:cNvSpPr/>
          <p:nvPr/>
        </p:nvSpPr>
        <p:spPr>
          <a:xfrm>
            <a:off x="6123475" y="3226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35"/>
          <p:cNvSpPr/>
          <p:nvPr/>
        </p:nvSpPr>
        <p:spPr>
          <a:xfrm>
            <a:off x="7159250" y="265155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35"/>
          <p:cNvSpPr/>
          <p:nvPr/>
        </p:nvSpPr>
        <p:spPr>
          <a:xfrm>
            <a:off x="7318850" y="2318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35"/>
          <p:cNvSpPr/>
          <p:nvPr/>
        </p:nvSpPr>
        <p:spPr>
          <a:xfrm>
            <a:off x="6809275" y="3378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35"/>
          <p:cNvSpPr/>
          <p:nvPr/>
        </p:nvSpPr>
        <p:spPr>
          <a:xfrm>
            <a:off x="7487875" y="249195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35"/>
          <p:cNvSpPr/>
          <p:nvPr/>
        </p:nvSpPr>
        <p:spPr>
          <a:xfrm>
            <a:off x="7952275" y="3226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35"/>
          <p:cNvSpPr/>
          <p:nvPr/>
        </p:nvSpPr>
        <p:spPr>
          <a:xfrm>
            <a:off x="6580675" y="3302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35"/>
          <p:cNvSpPr/>
          <p:nvPr/>
        </p:nvSpPr>
        <p:spPr>
          <a:xfrm>
            <a:off x="6580675" y="3607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35"/>
          <p:cNvSpPr/>
          <p:nvPr/>
        </p:nvSpPr>
        <p:spPr>
          <a:xfrm>
            <a:off x="6961675" y="3530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35"/>
          <p:cNvSpPr/>
          <p:nvPr/>
        </p:nvSpPr>
        <p:spPr>
          <a:xfrm>
            <a:off x="7037875" y="3226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35"/>
          <p:cNvSpPr/>
          <p:nvPr/>
        </p:nvSpPr>
        <p:spPr>
          <a:xfrm>
            <a:off x="7699850" y="2242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35"/>
          <p:cNvSpPr/>
          <p:nvPr/>
        </p:nvSpPr>
        <p:spPr>
          <a:xfrm>
            <a:off x="6733075" y="1930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35"/>
          <p:cNvSpPr/>
          <p:nvPr/>
        </p:nvSpPr>
        <p:spPr>
          <a:xfrm>
            <a:off x="6267925" y="2047625"/>
            <a:ext cx="351900" cy="351900"/>
          </a:xfrm>
          <a:prstGeom prst="sun">
            <a:avLst>
              <a:gd fmla="val 25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35"/>
          <p:cNvSpPr/>
          <p:nvPr/>
        </p:nvSpPr>
        <p:spPr>
          <a:xfrm>
            <a:off x="6484513" y="3145250"/>
            <a:ext cx="351900" cy="351900"/>
          </a:xfrm>
          <a:prstGeom prst="sun">
            <a:avLst>
              <a:gd fmla="val 25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35"/>
          <p:cNvSpPr/>
          <p:nvPr/>
        </p:nvSpPr>
        <p:spPr>
          <a:xfrm>
            <a:off x="7663813" y="2528750"/>
            <a:ext cx="351900" cy="351900"/>
          </a:xfrm>
          <a:prstGeom prst="sun">
            <a:avLst>
              <a:gd fmla="val 25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7" name="Google Shape;1167;p35"/>
          <p:cNvCxnSpPr>
            <a:endCxn id="1153" idx="1"/>
          </p:cNvCxnSpPr>
          <p:nvPr/>
        </p:nvCxnSpPr>
        <p:spPr>
          <a:xfrm flipH="1" rot="10800000">
            <a:off x="5568923" y="2674923"/>
            <a:ext cx="1613700" cy="780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8" name="Google Shape;1168;p35"/>
          <p:cNvCxnSpPr/>
          <p:nvPr/>
        </p:nvCxnSpPr>
        <p:spPr>
          <a:xfrm flipH="1">
            <a:off x="7274425" y="1606400"/>
            <a:ext cx="586500" cy="1086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9" name="Google Shape;1169;p35"/>
          <p:cNvCxnSpPr>
            <a:stCxn id="1153" idx="0"/>
          </p:cNvCxnSpPr>
          <p:nvPr/>
        </p:nvCxnSpPr>
        <p:spPr>
          <a:xfrm>
            <a:off x="7239050" y="2651550"/>
            <a:ext cx="655500" cy="1322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36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5" name="Google Shape;1175;p36"/>
          <p:cNvSpPr txBox="1"/>
          <p:nvPr>
            <p:ph type="title"/>
          </p:nvPr>
        </p:nvSpPr>
        <p:spPr>
          <a:xfrm>
            <a:off x="452725" y="620925"/>
            <a:ext cx="65430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</a:t>
            </a:r>
            <a:endParaRPr/>
          </a:p>
        </p:txBody>
      </p:sp>
      <p:sp>
        <p:nvSpPr>
          <p:cNvPr id="1176" name="Google Shape;1176;p36"/>
          <p:cNvSpPr txBox="1"/>
          <p:nvPr>
            <p:ph idx="1" type="body"/>
          </p:nvPr>
        </p:nvSpPr>
        <p:spPr>
          <a:xfrm>
            <a:off x="452727" y="1412678"/>
            <a:ext cx="39852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1) Decide on K centers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2) Initialize K centers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3) Assign points to the nearest centers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4) Move center towards mean 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5) Recompute distances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6) Reassign clusters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7) Move centers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8) Halt when no change -- Converged!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cxnSp>
        <p:nvCxnSpPr>
          <p:cNvPr id="1177" name="Google Shape;1177;p36"/>
          <p:cNvCxnSpPr/>
          <p:nvPr/>
        </p:nvCxnSpPr>
        <p:spPr>
          <a:xfrm>
            <a:off x="5542225" y="1863350"/>
            <a:ext cx="26700" cy="2139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8" name="Google Shape;1178;p36"/>
          <p:cNvCxnSpPr/>
          <p:nvPr/>
        </p:nvCxnSpPr>
        <p:spPr>
          <a:xfrm flipH="1">
            <a:off x="5568950" y="3983675"/>
            <a:ext cx="3077100" cy="19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9" name="Google Shape;1179;p36"/>
          <p:cNvSpPr/>
          <p:nvPr/>
        </p:nvSpPr>
        <p:spPr>
          <a:xfrm>
            <a:off x="6047275" y="2006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36"/>
          <p:cNvSpPr/>
          <p:nvPr/>
        </p:nvSpPr>
        <p:spPr>
          <a:xfrm>
            <a:off x="6199675" y="2159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36"/>
          <p:cNvSpPr/>
          <p:nvPr/>
        </p:nvSpPr>
        <p:spPr>
          <a:xfrm>
            <a:off x="6352075" y="1930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36"/>
          <p:cNvSpPr/>
          <p:nvPr/>
        </p:nvSpPr>
        <p:spPr>
          <a:xfrm>
            <a:off x="6580675" y="2235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36"/>
          <p:cNvSpPr/>
          <p:nvPr/>
        </p:nvSpPr>
        <p:spPr>
          <a:xfrm>
            <a:off x="6047275" y="2387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36"/>
          <p:cNvSpPr/>
          <p:nvPr/>
        </p:nvSpPr>
        <p:spPr>
          <a:xfrm>
            <a:off x="5971075" y="3073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36"/>
          <p:cNvSpPr/>
          <p:nvPr/>
        </p:nvSpPr>
        <p:spPr>
          <a:xfrm>
            <a:off x="6275875" y="2997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36"/>
          <p:cNvSpPr/>
          <p:nvPr/>
        </p:nvSpPr>
        <p:spPr>
          <a:xfrm>
            <a:off x="6275875" y="3302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36"/>
          <p:cNvSpPr/>
          <p:nvPr/>
        </p:nvSpPr>
        <p:spPr>
          <a:xfrm>
            <a:off x="7487875" y="1771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36"/>
          <p:cNvSpPr/>
          <p:nvPr/>
        </p:nvSpPr>
        <p:spPr>
          <a:xfrm>
            <a:off x="6733075" y="2921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36"/>
          <p:cNvSpPr/>
          <p:nvPr/>
        </p:nvSpPr>
        <p:spPr>
          <a:xfrm>
            <a:off x="7647475" y="2997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36"/>
          <p:cNvSpPr/>
          <p:nvPr/>
        </p:nvSpPr>
        <p:spPr>
          <a:xfrm>
            <a:off x="7723675" y="2692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36"/>
          <p:cNvSpPr/>
          <p:nvPr/>
        </p:nvSpPr>
        <p:spPr>
          <a:xfrm>
            <a:off x="8028475" y="2997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36"/>
          <p:cNvSpPr/>
          <p:nvPr/>
        </p:nvSpPr>
        <p:spPr>
          <a:xfrm>
            <a:off x="6448600" y="2462913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36"/>
          <p:cNvSpPr/>
          <p:nvPr/>
        </p:nvSpPr>
        <p:spPr>
          <a:xfrm>
            <a:off x="6123475" y="3226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36"/>
          <p:cNvSpPr/>
          <p:nvPr/>
        </p:nvSpPr>
        <p:spPr>
          <a:xfrm>
            <a:off x="7159250" y="265155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36"/>
          <p:cNvSpPr/>
          <p:nvPr/>
        </p:nvSpPr>
        <p:spPr>
          <a:xfrm>
            <a:off x="7318850" y="2318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36"/>
          <p:cNvSpPr/>
          <p:nvPr/>
        </p:nvSpPr>
        <p:spPr>
          <a:xfrm>
            <a:off x="6809275" y="3378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36"/>
          <p:cNvSpPr/>
          <p:nvPr/>
        </p:nvSpPr>
        <p:spPr>
          <a:xfrm>
            <a:off x="7487875" y="249195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36"/>
          <p:cNvSpPr/>
          <p:nvPr/>
        </p:nvSpPr>
        <p:spPr>
          <a:xfrm>
            <a:off x="7952275" y="3226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36"/>
          <p:cNvSpPr/>
          <p:nvPr/>
        </p:nvSpPr>
        <p:spPr>
          <a:xfrm>
            <a:off x="6580675" y="3302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36"/>
          <p:cNvSpPr/>
          <p:nvPr/>
        </p:nvSpPr>
        <p:spPr>
          <a:xfrm>
            <a:off x="6580675" y="3607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36"/>
          <p:cNvSpPr/>
          <p:nvPr/>
        </p:nvSpPr>
        <p:spPr>
          <a:xfrm>
            <a:off x="6961675" y="3530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36"/>
          <p:cNvSpPr/>
          <p:nvPr/>
        </p:nvSpPr>
        <p:spPr>
          <a:xfrm>
            <a:off x="7037875" y="3226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36"/>
          <p:cNvSpPr/>
          <p:nvPr/>
        </p:nvSpPr>
        <p:spPr>
          <a:xfrm>
            <a:off x="7699850" y="2242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36"/>
          <p:cNvSpPr/>
          <p:nvPr/>
        </p:nvSpPr>
        <p:spPr>
          <a:xfrm>
            <a:off x="6733075" y="1930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36"/>
          <p:cNvSpPr/>
          <p:nvPr/>
        </p:nvSpPr>
        <p:spPr>
          <a:xfrm>
            <a:off x="6267925" y="2047625"/>
            <a:ext cx="351900" cy="351900"/>
          </a:xfrm>
          <a:prstGeom prst="sun">
            <a:avLst>
              <a:gd fmla="val 25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36"/>
          <p:cNvSpPr/>
          <p:nvPr/>
        </p:nvSpPr>
        <p:spPr>
          <a:xfrm>
            <a:off x="6484513" y="3145250"/>
            <a:ext cx="351900" cy="351900"/>
          </a:xfrm>
          <a:prstGeom prst="sun">
            <a:avLst>
              <a:gd fmla="val 25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36"/>
          <p:cNvSpPr/>
          <p:nvPr/>
        </p:nvSpPr>
        <p:spPr>
          <a:xfrm>
            <a:off x="7663813" y="2528750"/>
            <a:ext cx="351900" cy="351900"/>
          </a:xfrm>
          <a:prstGeom prst="sun">
            <a:avLst>
              <a:gd fmla="val 25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8" name="Google Shape;1208;p36"/>
          <p:cNvCxnSpPr/>
          <p:nvPr/>
        </p:nvCxnSpPr>
        <p:spPr>
          <a:xfrm flipH="1" rot="10800000">
            <a:off x="5608675" y="2658250"/>
            <a:ext cx="1368900" cy="279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9" name="Google Shape;1209;p36"/>
          <p:cNvCxnSpPr>
            <a:stCxn id="1187" idx="1"/>
          </p:cNvCxnSpPr>
          <p:nvPr/>
        </p:nvCxnSpPr>
        <p:spPr>
          <a:xfrm flipH="1">
            <a:off x="6950848" y="1794473"/>
            <a:ext cx="560400" cy="890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0" name="Google Shape;1210;p36"/>
          <p:cNvCxnSpPr/>
          <p:nvPr/>
        </p:nvCxnSpPr>
        <p:spPr>
          <a:xfrm>
            <a:off x="6964325" y="2671425"/>
            <a:ext cx="850500" cy="1315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37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6" name="Google Shape;1216;p37"/>
          <p:cNvSpPr txBox="1"/>
          <p:nvPr>
            <p:ph type="title"/>
          </p:nvPr>
        </p:nvSpPr>
        <p:spPr>
          <a:xfrm>
            <a:off x="452725" y="392325"/>
            <a:ext cx="55812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Pros and Cons</a:t>
            </a:r>
            <a:endParaRPr/>
          </a:p>
        </p:txBody>
      </p:sp>
      <p:sp>
        <p:nvSpPr>
          <p:cNvPr id="1217" name="Google Shape;1217;p37"/>
          <p:cNvSpPr txBox="1"/>
          <p:nvPr>
            <p:ph idx="1" type="body"/>
          </p:nvPr>
        </p:nvSpPr>
        <p:spPr>
          <a:xfrm>
            <a:off x="452725" y="1184075"/>
            <a:ext cx="43635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1)  Intuitive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2)  Easy to Implement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3)  Simple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4)  Reasonably effective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218" name="Google Shape;1218;p37"/>
          <p:cNvSpPr txBox="1"/>
          <p:nvPr>
            <p:ph idx="1" type="body"/>
          </p:nvPr>
        </p:nvSpPr>
        <p:spPr>
          <a:xfrm>
            <a:off x="5336125" y="1134825"/>
            <a:ext cx="36762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1) Must specify K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2) Initialization important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3) Weak with noisy data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4) Searches for elliptical/spherical clusters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5) Memory costs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38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4" name="Google Shape;1224;p38"/>
          <p:cNvSpPr txBox="1"/>
          <p:nvPr/>
        </p:nvSpPr>
        <p:spPr>
          <a:xfrm>
            <a:off x="544850" y="1592900"/>
            <a:ext cx="3813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Problem! </a:t>
            </a:r>
            <a:endParaRPr b="1" sz="3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What if your data has </a:t>
            </a:r>
            <a:endParaRPr sz="3000">
              <a:solidFill>
                <a:schemeClr val="lt1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too many features?</a:t>
            </a:r>
            <a:endParaRPr/>
          </a:p>
        </p:txBody>
      </p:sp>
      <p:sp>
        <p:nvSpPr>
          <p:cNvPr id="1225" name="Google Shape;1225;p38"/>
          <p:cNvSpPr/>
          <p:nvPr/>
        </p:nvSpPr>
        <p:spPr>
          <a:xfrm>
            <a:off x="5705050" y="1262225"/>
            <a:ext cx="696900" cy="3442500"/>
          </a:xfrm>
          <a:prstGeom prst="bracketPair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26" name="Google Shape;1226;p38"/>
          <p:cNvGraphicFramePr/>
          <p:nvPr/>
        </p:nvGraphicFramePr>
        <p:xfrm>
          <a:off x="5745850" y="12622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{A43B960E-55EA-4584-997F-9E3AF16045E2}</a:tableStyleId>
              </a:tblPr>
              <a:tblGrid>
                <a:gridCol w="656100"/>
              </a:tblGrid>
              <a:tr h="508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Nixie One"/>
                          <a:ea typeface="Nixie One"/>
                          <a:cs typeface="Nixie One"/>
                          <a:sym typeface="Nixie One"/>
                        </a:rPr>
                        <a:t>x</a:t>
                      </a:r>
                      <a:r>
                        <a:rPr b="1" baseline="-25000" lang="en" sz="1600">
                          <a:solidFill>
                            <a:srgbClr val="FFFFFF"/>
                          </a:solidFill>
                          <a:latin typeface="Nixie One"/>
                          <a:ea typeface="Nixie One"/>
                          <a:cs typeface="Nixie One"/>
                          <a:sym typeface="Nixie One"/>
                        </a:rPr>
                        <a:t>1</a:t>
                      </a:r>
                      <a:endParaRPr b="1" baseline="-25000" sz="1600">
                        <a:solidFill>
                          <a:srgbClr val="FFFFFF"/>
                        </a:solidFill>
                        <a:latin typeface="Nixie One"/>
                        <a:ea typeface="Nixie One"/>
                        <a:cs typeface="Nixie One"/>
                        <a:sym typeface="Nixie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Nixie One"/>
                          <a:ea typeface="Nixie One"/>
                          <a:cs typeface="Nixie One"/>
                          <a:sym typeface="Nixie One"/>
                        </a:rPr>
                        <a:t>x</a:t>
                      </a:r>
                      <a:r>
                        <a:rPr b="1" baseline="-25000" lang="en" sz="1600">
                          <a:solidFill>
                            <a:srgbClr val="FFFFFF"/>
                          </a:solidFill>
                          <a:latin typeface="Nixie One"/>
                          <a:ea typeface="Nixie One"/>
                          <a:cs typeface="Nixie One"/>
                          <a:sym typeface="Nixie One"/>
                        </a:rPr>
                        <a:t>2</a:t>
                      </a:r>
                      <a:endParaRPr b="1" baseline="-25000" sz="1600">
                        <a:solidFill>
                          <a:srgbClr val="FFFFFF"/>
                        </a:solidFill>
                        <a:latin typeface="Nixie One"/>
                        <a:ea typeface="Nixie One"/>
                        <a:cs typeface="Nixie One"/>
                        <a:sym typeface="Nixie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Nixie One"/>
                          <a:ea typeface="Nixie One"/>
                          <a:cs typeface="Nixie One"/>
                          <a:sym typeface="Nixie One"/>
                        </a:rPr>
                        <a:t>x</a:t>
                      </a:r>
                      <a:r>
                        <a:rPr b="1" baseline="-25000" lang="en" sz="1600">
                          <a:solidFill>
                            <a:srgbClr val="FFFFFF"/>
                          </a:solidFill>
                          <a:latin typeface="Nixie One"/>
                          <a:ea typeface="Nixie One"/>
                          <a:cs typeface="Nixie One"/>
                          <a:sym typeface="Nixie One"/>
                        </a:rPr>
                        <a:t>3</a:t>
                      </a:r>
                      <a:endParaRPr b="1" baseline="-25000" sz="1600">
                        <a:solidFill>
                          <a:srgbClr val="FFFFFF"/>
                        </a:solidFill>
                        <a:latin typeface="Nixie One"/>
                        <a:ea typeface="Nixie One"/>
                        <a:cs typeface="Nixie One"/>
                        <a:sym typeface="Nixie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Nixie One"/>
                          <a:ea typeface="Nixie One"/>
                          <a:cs typeface="Nixie One"/>
                          <a:sym typeface="Nixie One"/>
                        </a:rPr>
                        <a:t>x</a:t>
                      </a:r>
                      <a:r>
                        <a:rPr b="1" baseline="-25000" lang="en" sz="1600">
                          <a:solidFill>
                            <a:srgbClr val="FFFFFF"/>
                          </a:solidFill>
                          <a:latin typeface="Nixie One"/>
                          <a:ea typeface="Nixie One"/>
                          <a:cs typeface="Nixie One"/>
                          <a:sym typeface="Nixie One"/>
                        </a:rPr>
                        <a:t>4</a:t>
                      </a:r>
                      <a:endParaRPr b="1" sz="1600">
                        <a:solidFill>
                          <a:srgbClr val="FFFFFF"/>
                        </a:solidFill>
                        <a:latin typeface="Nixie One"/>
                        <a:ea typeface="Nixie One"/>
                        <a:cs typeface="Nixie One"/>
                        <a:sym typeface="Nixie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Nixie One"/>
                          <a:ea typeface="Nixie One"/>
                          <a:cs typeface="Nixie One"/>
                          <a:sym typeface="Nixie One"/>
                        </a:rPr>
                        <a:t>x</a:t>
                      </a:r>
                      <a:r>
                        <a:rPr b="1" baseline="-25000" lang="en" sz="1600">
                          <a:solidFill>
                            <a:srgbClr val="FFFFFF"/>
                          </a:solidFill>
                          <a:latin typeface="Nixie One"/>
                          <a:ea typeface="Nixie One"/>
                          <a:cs typeface="Nixie One"/>
                          <a:sym typeface="Nixie One"/>
                        </a:rPr>
                        <a:t>5</a:t>
                      </a:r>
                      <a:endParaRPr b="1" sz="1600">
                        <a:solidFill>
                          <a:srgbClr val="FFFFFF"/>
                        </a:solidFill>
                        <a:latin typeface="Nixie One"/>
                        <a:ea typeface="Nixie One"/>
                        <a:cs typeface="Nixie One"/>
                        <a:sym typeface="Nixie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Nixie One"/>
                          <a:ea typeface="Nixie One"/>
                          <a:cs typeface="Nixie One"/>
                          <a:sym typeface="Nixie One"/>
                        </a:rPr>
                        <a:t>...</a:t>
                      </a:r>
                      <a:endParaRPr b="1" sz="1600">
                        <a:solidFill>
                          <a:srgbClr val="FFFFFF"/>
                        </a:solidFill>
                        <a:latin typeface="Nixie One"/>
                        <a:ea typeface="Nixie One"/>
                        <a:cs typeface="Nixie One"/>
                        <a:sym typeface="Nixie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Nixie One"/>
                          <a:ea typeface="Nixie One"/>
                          <a:cs typeface="Nixie One"/>
                          <a:sym typeface="Nixie One"/>
                        </a:rPr>
                        <a:t>x</a:t>
                      </a:r>
                      <a:r>
                        <a:rPr b="1" baseline="-25000" lang="en" sz="1600">
                          <a:solidFill>
                            <a:srgbClr val="FFFFFF"/>
                          </a:solidFill>
                          <a:latin typeface="Nixie One"/>
                          <a:ea typeface="Nixie One"/>
                          <a:cs typeface="Nixie One"/>
                          <a:sym typeface="Nixie One"/>
                        </a:rPr>
                        <a:t>190</a:t>
                      </a:r>
                      <a:endParaRPr b="1" sz="1600">
                        <a:solidFill>
                          <a:srgbClr val="FFFFFF"/>
                        </a:solidFill>
                        <a:latin typeface="Nixie One"/>
                        <a:ea typeface="Nixie One"/>
                        <a:cs typeface="Nixie One"/>
                        <a:sym typeface="Nixie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227" name="Google Shape;122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9375" y="1262227"/>
            <a:ext cx="1671599" cy="330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39"/>
          <p:cNvSpPr txBox="1"/>
          <p:nvPr>
            <p:ph idx="1" type="body"/>
          </p:nvPr>
        </p:nvSpPr>
        <p:spPr>
          <a:xfrm>
            <a:off x="1669850" y="1857000"/>
            <a:ext cx="5804400" cy="27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Dimensionality Reduction</a:t>
            </a:r>
            <a:endParaRPr/>
          </a:p>
        </p:txBody>
      </p:sp>
      <p:sp>
        <p:nvSpPr>
          <p:cNvPr id="1233" name="Google Shape;1233;p39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40"/>
          <p:cNvSpPr txBox="1"/>
          <p:nvPr>
            <p:ph idx="1" type="body"/>
          </p:nvPr>
        </p:nvSpPr>
        <p:spPr>
          <a:xfrm>
            <a:off x="1669850" y="1857000"/>
            <a:ext cx="58044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Dimensionality Reduction</a:t>
            </a:r>
            <a:endParaRPr/>
          </a:p>
        </p:txBody>
      </p:sp>
      <p:sp>
        <p:nvSpPr>
          <p:cNvPr id="1239" name="Google Shape;1239;p40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0" name="Google Shape;1240;p40"/>
          <p:cNvCxnSpPr/>
          <p:nvPr/>
        </p:nvCxnSpPr>
        <p:spPr>
          <a:xfrm>
            <a:off x="2908243" y="4110302"/>
            <a:ext cx="1217400" cy="3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1" name="Google Shape;1241;p40"/>
          <p:cNvCxnSpPr/>
          <p:nvPr/>
        </p:nvCxnSpPr>
        <p:spPr>
          <a:xfrm rot="10800000">
            <a:off x="2890843" y="3235659"/>
            <a:ext cx="17400" cy="862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2" name="Google Shape;1242;p40"/>
          <p:cNvCxnSpPr/>
          <p:nvPr/>
        </p:nvCxnSpPr>
        <p:spPr>
          <a:xfrm>
            <a:off x="5161400" y="4056575"/>
            <a:ext cx="1260600" cy="179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3" name="Google Shape;1243;p40"/>
          <p:cNvCxnSpPr/>
          <p:nvPr/>
        </p:nvCxnSpPr>
        <p:spPr>
          <a:xfrm flipH="1" rot="10800000">
            <a:off x="5161400" y="3266426"/>
            <a:ext cx="5400" cy="775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4" name="Google Shape;1244;p40"/>
          <p:cNvCxnSpPr/>
          <p:nvPr/>
        </p:nvCxnSpPr>
        <p:spPr>
          <a:xfrm flipH="1" rot="10800000">
            <a:off x="5187559" y="3694998"/>
            <a:ext cx="877200" cy="324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5" name="Google Shape;1245;p40"/>
          <p:cNvCxnSpPr/>
          <p:nvPr/>
        </p:nvCxnSpPr>
        <p:spPr>
          <a:xfrm>
            <a:off x="842018" y="3732002"/>
            <a:ext cx="1217400" cy="3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6" name="Google Shape;1246;p40"/>
          <p:cNvSpPr txBox="1"/>
          <p:nvPr/>
        </p:nvSpPr>
        <p:spPr>
          <a:xfrm>
            <a:off x="6969600" y="3276900"/>
            <a:ext cx="1051800" cy="9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?</a:t>
            </a:r>
            <a:endParaRPr/>
          </a:p>
        </p:txBody>
      </p:sp>
      <p:cxnSp>
        <p:nvCxnSpPr>
          <p:cNvPr id="1247" name="Google Shape;1247;p40"/>
          <p:cNvCxnSpPr/>
          <p:nvPr/>
        </p:nvCxnSpPr>
        <p:spPr>
          <a:xfrm>
            <a:off x="6668900" y="3725625"/>
            <a:ext cx="376800" cy="7800"/>
          </a:xfrm>
          <a:prstGeom prst="straightConnector1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41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3" name="Google Shape;1253;p41"/>
          <p:cNvSpPr/>
          <p:nvPr/>
        </p:nvSpPr>
        <p:spPr>
          <a:xfrm>
            <a:off x="1923275" y="1258750"/>
            <a:ext cx="4946700" cy="3441000"/>
          </a:xfrm>
          <a:prstGeom prst="rect">
            <a:avLst/>
          </a:prstGeom>
          <a:solidFill>
            <a:srgbClr val="939DA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4" name="Google Shape;125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2134" y="1373508"/>
            <a:ext cx="4152446" cy="3326217"/>
          </a:xfrm>
          <a:prstGeom prst="rect">
            <a:avLst/>
          </a:prstGeom>
          <a:noFill/>
          <a:ln>
            <a:noFill/>
          </a:ln>
        </p:spPr>
      </p:pic>
      <p:sp>
        <p:nvSpPr>
          <p:cNvPr id="1255" name="Google Shape;1255;p41"/>
          <p:cNvSpPr txBox="1"/>
          <p:nvPr/>
        </p:nvSpPr>
        <p:spPr>
          <a:xfrm>
            <a:off x="578250" y="335000"/>
            <a:ext cx="7987500" cy="8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Using Correlation Coefficients </a:t>
            </a:r>
            <a:endParaRPr sz="40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42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261" name="Google Shape;1261;p42"/>
          <p:cNvGraphicFramePr/>
          <p:nvPr/>
        </p:nvGraphicFramePr>
        <p:xfrm>
          <a:off x="6477125" y="16096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{A43B960E-55EA-4584-997F-9E3AF16045E2}</a:tableStyleId>
              </a:tblPr>
              <a:tblGrid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1FF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62" name="Google Shape;1262;p42"/>
          <p:cNvGraphicFramePr/>
          <p:nvPr/>
        </p:nvGraphicFramePr>
        <p:xfrm>
          <a:off x="6477125" y="20756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{A43B960E-55EA-4584-997F-9E3AF16045E2}</a:tableStyleId>
              </a:tblPr>
              <a:tblGrid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1FF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1FF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63" name="Google Shape;1263;p42"/>
          <p:cNvGraphicFramePr/>
          <p:nvPr/>
        </p:nvGraphicFramePr>
        <p:xfrm>
          <a:off x="6477125" y="25416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{A43B960E-55EA-4584-997F-9E3AF16045E2}</a:tableStyleId>
              </a:tblPr>
              <a:tblGrid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1FF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1FF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1FF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64" name="Google Shape;1264;p42"/>
          <p:cNvGraphicFramePr/>
          <p:nvPr/>
        </p:nvGraphicFramePr>
        <p:xfrm>
          <a:off x="6477125" y="303485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{A43B960E-55EA-4584-997F-9E3AF16045E2}</a:tableStyleId>
              </a:tblPr>
              <a:tblGrid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1FF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1FF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1FF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1FF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65" name="Google Shape;1265;p42"/>
          <p:cNvGraphicFramePr/>
          <p:nvPr/>
        </p:nvGraphicFramePr>
        <p:xfrm>
          <a:off x="6477125" y="35440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{A43B960E-55EA-4584-997F-9E3AF16045E2}</a:tableStyleId>
              </a:tblPr>
              <a:tblGrid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1FF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1FF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1FF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1FF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1FF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66" name="Google Shape;1266;p42"/>
          <p:cNvGraphicFramePr/>
          <p:nvPr/>
        </p:nvGraphicFramePr>
        <p:xfrm>
          <a:off x="6477125" y="40452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{A43B960E-55EA-4584-997F-9E3AF16045E2}</a:tableStyleId>
              </a:tblPr>
              <a:tblGrid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1FF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1FF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1FF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1FF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1FF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1FF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67" name="Google Shape;1267;p42"/>
          <p:cNvSpPr/>
          <p:nvPr/>
        </p:nvSpPr>
        <p:spPr>
          <a:xfrm rot="5400000">
            <a:off x="5014625" y="2771800"/>
            <a:ext cx="2294100" cy="292200"/>
          </a:xfrm>
          <a:prstGeom prst="rightArrow">
            <a:avLst>
              <a:gd fmla="val 27429" name="adj1"/>
              <a:gd fmla="val 45807" name="adj2"/>
            </a:avLst>
          </a:prstGeom>
          <a:solidFill>
            <a:srgbClr val="FCE5CD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42"/>
          <p:cNvSpPr txBox="1"/>
          <p:nvPr/>
        </p:nvSpPr>
        <p:spPr>
          <a:xfrm>
            <a:off x="638450" y="1545075"/>
            <a:ext cx="46332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uli Regular"/>
                <a:ea typeface="Muli Regular"/>
                <a:cs typeface="Muli Regular"/>
                <a:sym typeface="Muli Regular"/>
              </a:rPr>
              <a:t>Steps:</a:t>
            </a:r>
            <a:endParaRPr sz="1600"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 Regular"/>
              <a:buChar char="-"/>
            </a:pPr>
            <a:r>
              <a:rPr lang="en" sz="1600">
                <a:solidFill>
                  <a:srgbClr val="FFFFFF"/>
                </a:solidFill>
                <a:latin typeface="Muli Regular"/>
                <a:ea typeface="Muli Regular"/>
                <a:cs typeface="Muli Regular"/>
                <a:sym typeface="Muli Regular"/>
              </a:rPr>
              <a:t>Iterate through all features</a:t>
            </a:r>
            <a:endParaRPr sz="1600"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 Regular"/>
              <a:buChar char="-"/>
            </a:pPr>
            <a:r>
              <a:rPr lang="en" sz="1600">
                <a:solidFill>
                  <a:srgbClr val="FFFFFF"/>
                </a:solidFill>
                <a:latin typeface="Muli Regular"/>
                <a:ea typeface="Muli Regular"/>
                <a:cs typeface="Muli Regular"/>
                <a:sym typeface="Muli Regular"/>
              </a:rPr>
              <a:t>Select most informative feature</a:t>
            </a:r>
            <a:endParaRPr sz="1600"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 Regular"/>
              <a:buChar char="-"/>
            </a:pPr>
            <a:r>
              <a:rPr lang="en" sz="1600">
                <a:solidFill>
                  <a:srgbClr val="FFFFFF"/>
                </a:solidFill>
                <a:latin typeface="Muli Regular"/>
                <a:ea typeface="Muli Regular"/>
                <a:cs typeface="Muli Regular"/>
                <a:sym typeface="Muli Regular"/>
              </a:rPr>
              <a:t>Keep it</a:t>
            </a:r>
            <a:endParaRPr sz="1600"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 Regular"/>
              <a:buChar char="-"/>
            </a:pPr>
            <a:r>
              <a:rPr lang="en" sz="1600">
                <a:solidFill>
                  <a:srgbClr val="FFFFFF"/>
                </a:solidFill>
                <a:latin typeface="Muli Regular"/>
                <a:ea typeface="Muli Regular"/>
                <a:cs typeface="Muli Regular"/>
                <a:sym typeface="Muli Regular"/>
              </a:rPr>
              <a:t>Iterate through all other features</a:t>
            </a:r>
            <a:endParaRPr sz="1600"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 Regular"/>
              <a:buChar char="-"/>
            </a:pPr>
            <a:r>
              <a:rPr lang="en" sz="1600">
                <a:solidFill>
                  <a:srgbClr val="FFFFFF"/>
                </a:solidFill>
                <a:latin typeface="Muli Regular"/>
                <a:ea typeface="Muli Regular"/>
                <a:cs typeface="Muli Regular"/>
                <a:sym typeface="Muli Regular"/>
              </a:rPr>
              <a:t>Select best compliment</a:t>
            </a:r>
            <a:endParaRPr sz="1600"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 Regular"/>
              <a:buChar char="-"/>
            </a:pPr>
            <a:r>
              <a:rPr lang="en" sz="1600">
                <a:solidFill>
                  <a:srgbClr val="FFFFFF"/>
                </a:solidFill>
                <a:latin typeface="Muli Regular"/>
                <a:ea typeface="Muli Regular"/>
                <a:cs typeface="Muli Regular"/>
                <a:sym typeface="Muli Regular"/>
              </a:rPr>
              <a:t>Iterate through remaining features</a:t>
            </a:r>
            <a:endParaRPr sz="1600"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 Regular"/>
              <a:buChar char="-"/>
            </a:pPr>
            <a:r>
              <a:rPr lang="en" sz="1600">
                <a:solidFill>
                  <a:srgbClr val="FFFFFF"/>
                </a:solidFill>
                <a:latin typeface="Muli Regular"/>
                <a:ea typeface="Muli Regular"/>
                <a:cs typeface="Muli Regular"/>
                <a:sym typeface="Muli Regular"/>
              </a:rPr>
              <a:t>Select best compliment</a:t>
            </a:r>
            <a:endParaRPr sz="1600"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 Regular"/>
              <a:buChar char="-"/>
            </a:pPr>
            <a:r>
              <a:rPr lang="en" sz="1600">
                <a:solidFill>
                  <a:srgbClr val="FFFFFF"/>
                </a:solidFill>
                <a:latin typeface="Muli Regular"/>
                <a:ea typeface="Muli Regular"/>
                <a:cs typeface="Muli Regular"/>
                <a:sym typeface="Muli Regular"/>
              </a:rPr>
              <a:t>Terminate at threshold</a:t>
            </a:r>
            <a:endParaRPr sz="1600"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269" name="Google Shape;1269;p42"/>
          <p:cNvSpPr txBox="1"/>
          <p:nvPr/>
        </p:nvSpPr>
        <p:spPr>
          <a:xfrm>
            <a:off x="1723050" y="354600"/>
            <a:ext cx="7109700" cy="8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Forward Feature Selection </a:t>
            </a:r>
            <a:endParaRPr sz="40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43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275" name="Google Shape;1275;p43"/>
          <p:cNvGraphicFramePr/>
          <p:nvPr/>
        </p:nvGraphicFramePr>
        <p:xfrm>
          <a:off x="6477125" y="16096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{A43B960E-55EA-4584-997F-9E3AF16045E2}</a:tableStyleId>
              </a:tblPr>
              <a:tblGrid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1FF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76" name="Google Shape;1276;p43"/>
          <p:cNvGraphicFramePr/>
          <p:nvPr/>
        </p:nvGraphicFramePr>
        <p:xfrm>
          <a:off x="6477125" y="20756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{A43B960E-55EA-4584-997F-9E3AF16045E2}</a:tableStyleId>
              </a:tblPr>
              <a:tblGrid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1FF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1FF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77" name="Google Shape;1277;p43"/>
          <p:cNvGraphicFramePr/>
          <p:nvPr/>
        </p:nvGraphicFramePr>
        <p:xfrm>
          <a:off x="6477125" y="25416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{A43B960E-55EA-4584-997F-9E3AF16045E2}</a:tableStyleId>
              </a:tblPr>
              <a:tblGrid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1FF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1FF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1FF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78" name="Google Shape;1278;p43"/>
          <p:cNvGraphicFramePr/>
          <p:nvPr/>
        </p:nvGraphicFramePr>
        <p:xfrm>
          <a:off x="6477125" y="303485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{A43B960E-55EA-4584-997F-9E3AF16045E2}</a:tableStyleId>
              </a:tblPr>
              <a:tblGrid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1FF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1FF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1FF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1FF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79" name="Google Shape;1279;p43"/>
          <p:cNvGraphicFramePr/>
          <p:nvPr/>
        </p:nvGraphicFramePr>
        <p:xfrm>
          <a:off x="6477125" y="35440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{A43B960E-55EA-4584-997F-9E3AF16045E2}</a:tableStyleId>
              </a:tblPr>
              <a:tblGrid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1FF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1FF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1FF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1FF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1FF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80" name="Google Shape;1280;p43"/>
          <p:cNvGraphicFramePr/>
          <p:nvPr/>
        </p:nvGraphicFramePr>
        <p:xfrm>
          <a:off x="6477125" y="40452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{A43B960E-55EA-4584-997F-9E3AF16045E2}</a:tableStyleId>
              </a:tblPr>
              <a:tblGrid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1FF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1FF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1FF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1FF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1FF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1FF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81" name="Google Shape;1281;p43"/>
          <p:cNvSpPr/>
          <p:nvPr/>
        </p:nvSpPr>
        <p:spPr>
          <a:xfrm rot="5400000">
            <a:off x="5014625" y="2771800"/>
            <a:ext cx="2294100" cy="292200"/>
          </a:xfrm>
          <a:prstGeom prst="rightArrow">
            <a:avLst>
              <a:gd fmla="val 27429" name="adj1"/>
              <a:gd fmla="val 45807" name="adj2"/>
            </a:avLst>
          </a:prstGeom>
          <a:solidFill>
            <a:srgbClr val="FCE5CD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43"/>
          <p:cNvSpPr txBox="1"/>
          <p:nvPr/>
        </p:nvSpPr>
        <p:spPr>
          <a:xfrm>
            <a:off x="638450" y="1545075"/>
            <a:ext cx="46332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uli Regular"/>
                <a:ea typeface="Muli Regular"/>
                <a:cs typeface="Muli Regular"/>
                <a:sym typeface="Muli Regular"/>
              </a:rPr>
              <a:t>Steps:</a:t>
            </a:r>
            <a:endParaRPr sz="1600"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 Regular"/>
              <a:buChar char="-"/>
            </a:pPr>
            <a:r>
              <a:rPr lang="en" sz="1600">
                <a:solidFill>
                  <a:srgbClr val="FFFFFF"/>
                </a:solidFill>
                <a:latin typeface="Muli Regular"/>
                <a:ea typeface="Muli Regular"/>
                <a:cs typeface="Muli Regular"/>
                <a:sym typeface="Muli Regular"/>
              </a:rPr>
              <a:t>Iterate through all features</a:t>
            </a:r>
            <a:endParaRPr sz="1600"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 Regular"/>
              <a:buChar char="-"/>
            </a:pPr>
            <a:r>
              <a:rPr lang="en" sz="1600">
                <a:solidFill>
                  <a:srgbClr val="FFFFFF"/>
                </a:solidFill>
                <a:latin typeface="Muli Regular"/>
                <a:ea typeface="Muli Regular"/>
                <a:cs typeface="Muli Regular"/>
                <a:sym typeface="Muli Regular"/>
              </a:rPr>
              <a:t>Select most informative feature</a:t>
            </a:r>
            <a:endParaRPr sz="1600"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 Regular"/>
              <a:buChar char="-"/>
            </a:pPr>
            <a:r>
              <a:rPr lang="en" sz="1600">
                <a:solidFill>
                  <a:srgbClr val="FFFFFF"/>
                </a:solidFill>
                <a:latin typeface="Muli Regular"/>
                <a:ea typeface="Muli Regular"/>
                <a:cs typeface="Muli Regular"/>
                <a:sym typeface="Muli Regular"/>
              </a:rPr>
              <a:t>Keep it</a:t>
            </a:r>
            <a:endParaRPr sz="1600"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 Regular"/>
              <a:buChar char="-"/>
            </a:pPr>
            <a:r>
              <a:rPr lang="en" sz="1600">
                <a:solidFill>
                  <a:srgbClr val="FFFFFF"/>
                </a:solidFill>
                <a:latin typeface="Muli Regular"/>
                <a:ea typeface="Muli Regular"/>
                <a:cs typeface="Muli Regular"/>
                <a:sym typeface="Muli Regular"/>
              </a:rPr>
              <a:t>Iterate through all other features</a:t>
            </a:r>
            <a:endParaRPr sz="1600"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 Regular"/>
              <a:buChar char="-"/>
            </a:pPr>
            <a:r>
              <a:rPr lang="en" sz="1600">
                <a:solidFill>
                  <a:srgbClr val="FFFFFF"/>
                </a:solidFill>
                <a:latin typeface="Muli Regular"/>
                <a:ea typeface="Muli Regular"/>
                <a:cs typeface="Muli Regular"/>
                <a:sym typeface="Muli Regular"/>
              </a:rPr>
              <a:t>Select best compliment</a:t>
            </a:r>
            <a:endParaRPr sz="1600"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 Regular"/>
              <a:buChar char="-"/>
            </a:pPr>
            <a:r>
              <a:rPr lang="en" sz="1600">
                <a:solidFill>
                  <a:srgbClr val="FFFFFF"/>
                </a:solidFill>
                <a:latin typeface="Muli Regular"/>
                <a:ea typeface="Muli Regular"/>
                <a:cs typeface="Muli Regular"/>
                <a:sym typeface="Muli Regular"/>
              </a:rPr>
              <a:t>Iterate through remaining features</a:t>
            </a:r>
            <a:endParaRPr sz="1600"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 Regular"/>
              <a:buChar char="-"/>
            </a:pPr>
            <a:r>
              <a:rPr lang="en" sz="1600">
                <a:solidFill>
                  <a:srgbClr val="FFFFFF"/>
                </a:solidFill>
                <a:latin typeface="Muli Regular"/>
                <a:ea typeface="Muli Regular"/>
                <a:cs typeface="Muli Regular"/>
                <a:sym typeface="Muli Regular"/>
              </a:rPr>
              <a:t>Select best compliment</a:t>
            </a:r>
            <a:endParaRPr sz="1600"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 Regular"/>
              <a:buChar char="-"/>
            </a:pPr>
            <a:r>
              <a:rPr lang="en" sz="1600">
                <a:solidFill>
                  <a:srgbClr val="FFFFFF"/>
                </a:solidFill>
                <a:latin typeface="Muli Regular"/>
                <a:ea typeface="Muli Regular"/>
                <a:cs typeface="Muli Regular"/>
                <a:sym typeface="Muli Regular"/>
              </a:rPr>
              <a:t>Terminate at threshold</a:t>
            </a:r>
            <a:endParaRPr sz="1600"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283" name="Google Shape;1283;p43"/>
          <p:cNvSpPr txBox="1"/>
          <p:nvPr/>
        </p:nvSpPr>
        <p:spPr>
          <a:xfrm>
            <a:off x="1723050" y="354600"/>
            <a:ext cx="7109700" cy="8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Forward Feature Selection </a:t>
            </a:r>
            <a:endParaRPr sz="40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284" name="Google Shape;1284;p43"/>
          <p:cNvSpPr txBox="1"/>
          <p:nvPr/>
        </p:nvSpPr>
        <p:spPr>
          <a:xfrm>
            <a:off x="4864450" y="2535888"/>
            <a:ext cx="4386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B1FFFE"/>
                </a:solidFill>
                <a:latin typeface="Muli"/>
                <a:ea typeface="Muli"/>
                <a:cs typeface="Muli"/>
                <a:sym typeface="Muli"/>
              </a:rPr>
              <a:t>R</a:t>
            </a:r>
            <a:r>
              <a:rPr b="1" lang="en" sz="2400">
                <a:solidFill>
                  <a:srgbClr val="B1FFFE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b="1" sz="2400">
              <a:solidFill>
                <a:srgbClr val="B1FFFE"/>
              </a:solidFill>
            </a:endParaRPr>
          </a:p>
        </p:txBody>
      </p:sp>
      <p:sp>
        <p:nvSpPr>
          <p:cNvPr id="1285" name="Google Shape;1285;p43"/>
          <p:cNvSpPr txBox="1"/>
          <p:nvPr/>
        </p:nvSpPr>
        <p:spPr>
          <a:xfrm>
            <a:off x="5224400" y="2292788"/>
            <a:ext cx="4386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1FFFE"/>
                </a:solidFill>
                <a:latin typeface="Muli"/>
                <a:ea typeface="Muli"/>
                <a:cs typeface="Muli"/>
                <a:sym typeface="Muli"/>
              </a:rPr>
              <a:t>2</a:t>
            </a:r>
            <a:r>
              <a:rPr b="1" lang="en" sz="2400">
                <a:solidFill>
                  <a:srgbClr val="B1FFFE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b="1" sz="2400">
              <a:solidFill>
                <a:srgbClr val="B1FFFE"/>
              </a:solidFill>
            </a:endParaRPr>
          </a:p>
        </p:txBody>
      </p:sp>
      <p:cxnSp>
        <p:nvCxnSpPr>
          <p:cNvPr id="1286" name="Google Shape;1286;p43"/>
          <p:cNvCxnSpPr/>
          <p:nvPr/>
        </p:nvCxnSpPr>
        <p:spPr>
          <a:xfrm flipH="1">
            <a:off x="4503250" y="2872488"/>
            <a:ext cx="361200" cy="3900"/>
          </a:xfrm>
          <a:prstGeom prst="straightConnector1">
            <a:avLst/>
          </a:prstGeom>
          <a:noFill/>
          <a:ln cap="flat" cmpd="sng" w="28575">
            <a:solidFill>
              <a:srgbClr val="B1FFFE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7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9" name="Google Shape;799;p17"/>
          <p:cNvSpPr/>
          <p:nvPr/>
        </p:nvSpPr>
        <p:spPr>
          <a:xfrm>
            <a:off x="2831575" y="2816900"/>
            <a:ext cx="1433100" cy="1167000"/>
          </a:xfrm>
          <a:prstGeom prst="cube">
            <a:avLst>
              <a:gd fmla="val 25000" name="adj"/>
            </a:avLst>
          </a:prstGeom>
          <a:solidFill>
            <a:srgbClr val="DEFCFB">
              <a:alpha val="17880"/>
            </a:srgbClr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17"/>
          <p:cNvSpPr txBox="1"/>
          <p:nvPr/>
        </p:nvSpPr>
        <p:spPr>
          <a:xfrm>
            <a:off x="685800" y="853050"/>
            <a:ext cx="77724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CFE2F3"/>
                </a:solidFill>
                <a:latin typeface="Muli"/>
                <a:ea typeface="Muli"/>
                <a:cs typeface="Muli"/>
                <a:sym typeface="Muli"/>
              </a:rPr>
              <a:t>Myth!</a:t>
            </a:r>
            <a:endParaRPr b="1" sz="4800">
              <a:solidFill>
                <a:srgbClr val="CFE2F3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01" name="Google Shape;801;p17"/>
          <p:cNvSpPr txBox="1"/>
          <p:nvPr/>
        </p:nvSpPr>
        <p:spPr>
          <a:xfrm>
            <a:off x="685800" y="1561559"/>
            <a:ext cx="77724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Data science, machine learning, deep learning is </a:t>
            </a:r>
            <a:r>
              <a:rPr b="1" lang="en" sz="1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magic</a:t>
            </a:r>
            <a:r>
              <a:rPr lang="en" sz="1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black box</a:t>
            </a:r>
            <a:endParaRPr sz="16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02" name="Google Shape;802;p17"/>
          <p:cNvSpPr txBox="1"/>
          <p:nvPr/>
        </p:nvSpPr>
        <p:spPr>
          <a:xfrm>
            <a:off x="3023700" y="3213075"/>
            <a:ext cx="886200" cy="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Black Box</a:t>
            </a:r>
            <a:endParaRPr sz="16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803" name="Google Shape;8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4036" y="2416075"/>
            <a:ext cx="886200" cy="808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00" y="2301559"/>
            <a:ext cx="958950" cy="922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9850" y="2929250"/>
            <a:ext cx="548700" cy="1090053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17"/>
          <p:cNvSpPr/>
          <p:nvPr/>
        </p:nvSpPr>
        <p:spPr>
          <a:xfrm>
            <a:off x="2168275" y="3420975"/>
            <a:ext cx="451800" cy="9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7" name="Google Shape;80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3700" y="6813150"/>
            <a:ext cx="958950" cy="958950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17"/>
          <p:cNvSpPr/>
          <p:nvPr/>
        </p:nvSpPr>
        <p:spPr>
          <a:xfrm>
            <a:off x="4574700" y="3362150"/>
            <a:ext cx="451800" cy="9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9" name="Google Shape;809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24028" y="3395548"/>
            <a:ext cx="1573268" cy="11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272" y="6813150"/>
            <a:ext cx="1213268" cy="11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87358" y="2124296"/>
            <a:ext cx="825605" cy="89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58000" y="3456950"/>
            <a:ext cx="1034525" cy="103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7537" y="6680100"/>
            <a:ext cx="1106500" cy="11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33422" y="5646075"/>
            <a:ext cx="1471299" cy="190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507374" y="8052712"/>
            <a:ext cx="2523375" cy="110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44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2" name="Google Shape;1292;p44"/>
          <p:cNvSpPr txBox="1"/>
          <p:nvPr/>
        </p:nvSpPr>
        <p:spPr>
          <a:xfrm>
            <a:off x="989950" y="1291650"/>
            <a:ext cx="6874500" cy="15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Intuition</a:t>
            </a:r>
            <a:endParaRPr sz="18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-"/>
            </a:pPr>
            <a:r>
              <a:rPr lang="en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Use variation to… Redefine our axis!</a:t>
            </a:r>
            <a:endParaRPr sz="18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-"/>
            </a:pPr>
            <a:r>
              <a:rPr lang="en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New coordinate system</a:t>
            </a:r>
            <a:endParaRPr sz="18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93" name="Google Shape;1293;p44"/>
          <p:cNvSpPr txBox="1"/>
          <p:nvPr/>
        </p:nvSpPr>
        <p:spPr>
          <a:xfrm>
            <a:off x="1017150" y="457350"/>
            <a:ext cx="7109700" cy="8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PCA</a:t>
            </a:r>
            <a:endParaRPr sz="40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cxnSp>
        <p:nvCxnSpPr>
          <p:cNvPr id="1294" name="Google Shape;1294;p44"/>
          <p:cNvCxnSpPr/>
          <p:nvPr/>
        </p:nvCxnSpPr>
        <p:spPr>
          <a:xfrm>
            <a:off x="4802387" y="4334212"/>
            <a:ext cx="2340300" cy="1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5" name="Google Shape;1295;p44"/>
          <p:cNvCxnSpPr/>
          <p:nvPr/>
        </p:nvCxnSpPr>
        <p:spPr>
          <a:xfrm rot="10800000">
            <a:off x="4789487" y="3141433"/>
            <a:ext cx="12900" cy="1176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6" name="Google Shape;1296;p44"/>
          <p:cNvCxnSpPr/>
          <p:nvPr/>
        </p:nvCxnSpPr>
        <p:spPr>
          <a:xfrm>
            <a:off x="1079018" y="4293392"/>
            <a:ext cx="2235300" cy="313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7" name="Google Shape;1297;p44"/>
          <p:cNvCxnSpPr/>
          <p:nvPr/>
        </p:nvCxnSpPr>
        <p:spPr>
          <a:xfrm rot="10800000">
            <a:off x="1064318" y="2997845"/>
            <a:ext cx="14700" cy="1278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8" name="Google Shape;1298;p44"/>
          <p:cNvCxnSpPr/>
          <p:nvPr/>
        </p:nvCxnSpPr>
        <p:spPr>
          <a:xfrm flipH="1" rot="10800000">
            <a:off x="1110464" y="3729824"/>
            <a:ext cx="1390800" cy="518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9" name="Google Shape;1299;p44"/>
          <p:cNvSpPr/>
          <p:nvPr/>
        </p:nvSpPr>
        <p:spPr>
          <a:xfrm rot="-454822">
            <a:off x="2490318" y="3251835"/>
            <a:ext cx="159191" cy="14989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44"/>
          <p:cNvSpPr/>
          <p:nvPr/>
        </p:nvSpPr>
        <p:spPr>
          <a:xfrm rot="-454822">
            <a:off x="2451818" y="3414470"/>
            <a:ext cx="159191" cy="14989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44"/>
          <p:cNvSpPr/>
          <p:nvPr/>
        </p:nvSpPr>
        <p:spPr>
          <a:xfrm rot="-454822">
            <a:off x="2451818" y="3414470"/>
            <a:ext cx="159191" cy="14989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44"/>
          <p:cNvSpPr/>
          <p:nvPr/>
        </p:nvSpPr>
        <p:spPr>
          <a:xfrm rot="-475917">
            <a:off x="2611220" y="3668265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44"/>
          <p:cNvSpPr/>
          <p:nvPr/>
        </p:nvSpPr>
        <p:spPr>
          <a:xfrm rot="-454822">
            <a:off x="2666391" y="3351351"/>
            <a:ext cx="159191" cy="14989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44"/>
          <p:cNvSpPr/>
          <p:nvPr/>
        </p:nvSpPr>
        <p:spPr>
          <a:xfrm rot="-454822">
            <a:off x="2669972" y="3139369"/>
            <a:ext cx="159191" cy="14989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44"/>
          <p:cNvSpPr/>
          <p:nvPr/>
        </p:nvSpPr>
        <p:spPr>
          <a:xfrm rot="-454822">
            <a:off x="2669972" y="3139369"/>
            <a:ext cx="159191" cy="14989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44"/>
          <p:cNvSpPr/>
          <p:nvPr/>
        </p:nvSpPr>
        <p:spPr>
          <a:xfrm rot="-492282">
            <a:off x="2874029" y="3218089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44"/>
          <p:cNvSpPr/>
          <p:nvPr/>
        </p:nvSpPr>
        <p:spPr>
          <a:xfrm rot="-492282">
            <a:off x="2883734" y="2995322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44"/>
          <p:cNvSpPr/>
          <p:nvPr/>
        </p:nvSpPr>
        <p:spPr>
          <a:xfrm rot="-492282">
            <a:off x="2852273" y="3139576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44"/>
          <p:cNvSpPr/>
          <p:nvPr/>
        </p:nvSpPr>
        <p:spPr>
          <a:xfrm rot="-492282">
            <a:off x="2852273" y="3139576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44"/>
          <p:cNvSpPr/>
          <p:nvPr/>
        </p:nvSpPr>
        <p:spPr>
          <a:xfrm rot="-492282">
            <a:off x="2933493" y="3352356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44"/>
          <p:cNvSpPr/>
          <p:nvPr/>
        </p:nvSpPr>
        <p:spPr>
          <a:xfrm rot="-492282">
            <a:off x="3027614" y="3083590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44"/>
          <p:cNvSpPr/>
          <p:nvPr/>
        </p:nvSpPr>
        <p:spPr>
          <a:xfrm rot="-492282">
            <a:off x="3030540" y="2895568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44"/>
          <p:cNvSpPr/>
          <p:nvPr/>
        </p:nvSpPr>
        <p:spPr>
          <a:xfrm rot="-492282">
            <a:off x="3030540" y="2895568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44"/>
          <p:cNvSpPr/>
          <p:nvPr/>
        </p:nvSpPr>
        <p:spPr>
          <a:xfrm rot="-492282">
            <a:off x="3202953" y="3027592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44"/>
          <p:cNvSpPr/>
          <p:nvPr/>
        </p:nvSpPr>
        <p:spPr>
          <a:xfrm rot="-492282">
            <a:off x="3056147" y="3127346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44"/>
          <p:cNvSpPr/>
          <p:nvPr/>
        </p:nvSpPr>
        <p:spPr>
          <a:xfrm rot="-492282">
            <a:off x="3024687" y="3271600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44"/>
          <p:cNvSpPr/>
          <p:nvPr/>
        </p:nvSpPr>
        <p:spPr>
          <a:xfrm rot="-492282">
            <a:off x="3024687" y="3271600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44"/>
          <p:cNvSpPr/>
          <p:nvPr/>
        </p:nvSpPr>
        <p:spPr>
          <a:xfrm rot="-492282">
            <a:off x="3105907" y="3484380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44"/>
          <p:cNvSpPr/>
          <p:nvPr/>
        </p:nvSpPr>
        <p:spPr>
          <a:xfrm rot="-492282">
            <a:off x="3200028" y="3215614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44"/>
          <p:cNvSpPr/>
          <p:nvPr/>
        </p:nvSpPr>
        <p:spPr>
          <a:xfrm rot="-492282">
            <a:off x="3202953" y="3027592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p44"/>
          <p:cNvSpPr/>
          <p:nvPr/>
        </p:nvSpPr>
        <p:spPr>
          <a:xfrm rot="-492282">
            <a:off x="3202953" y="3027592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44"/>
          <p:cNvSpPr/>
          <p:nvPr/>
        </p:nvSpPr>
        <p:spPr>
          <a:xfrm rot="-492282">
            <a:off x="3375367" y="3159616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44"/>
          <p:cNvSpPr/>
          <p:nvPr/>
        </p:nvSpPr>
        <p:spPr>
          <a:xfrm rot="-475917">
            <a:off x="2271865" y="3552469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44"/>
          <p:cNvSpPr/>
          <p:nvPr/>
        </p:nvSpPr>
        <p:spPr>
          <a:xfrm rot="-475917">
            <a:off x="2230416" y="3735147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44"/>
          <p:cNvSpPr/>
          <p:nvPr/>
        </p:nvSpPr>
        <p:spPr>
          <a:xfrm rot="-475917">
            <a:off x="2230416" y="3735147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44"/>
          <p:cNvSpPr/>
          <p:nvPr/>
        </p:nvSpPr>
        <p:spPr>
          <a:xfrm rot="-475917">
            <a:off x="2337420" y="4004606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44"/>
          <p:cNvSpPr/>
          <p:nvPr/>
        </p:nvSpPr>
        <p:spPr>
          <a:xfrm rot="-475917">
            <a:off x="2461420" y="3664249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44"/>
          <p:cNvSpPr/>
          <p:nvPr/>
        </p:nvSpPr>
        <p:spPr>
          <a:xfrm rot="-454822">
            <a:off x="2415647" y="3438807"/>
            <a:ext cx="159191" cy="14989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44"/>
          <p:cNvSpPr/>
          <p:nvPr/>
        </p:nvSpPr>
        <p:spPr>
          <a:xfrm rot="-454822">
            <a:off x="2415647" y="3438807"/>
            <a:ext cx="159191" cy="14989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44"/>
          <p:cNvSpPr/>
          <p:nvPr/>
        </p:nvSpPr>
        <p:spPr>
          <a:xfrm rot="-475917">
            <a:off x="2692422" y="3593334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44"/>
          <p:cNvSpPr/>
          <p:nvPr/>
        </p:nvSpPr>
        <p:spPr>
          <a:xfrm rot="-492282">
            <a:off x="3503376" y="2734463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44"/>
          <p:cNvSpPr/>
          <p:nvPr/>
        </p:nvSpPr>
        <p:spPr>
          <a:xfrm rot="-492282">
            <a:off x="3214331" y="2787277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44"/>
          <p:cNvSpPr/>
          <p:nvPr/>
        </p:nvSpPr>
        <p:spPr>
          <a:xfrm rot="-492282">
            <a:off x="3214331" y="2787277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44"/>
          <p:cNvSpPr/>
          <p:nvPr/>
        </p:nvSpPr>
        <p:spPr>
          <a:xfrm rot="-492282">
            <a:off x="3295551" y="3000057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44"/>
          <p:cNvSpPr/>
          <p:nvPr/>
        </p:nvSpPr>
        <p:spPr>
          <a:xfrm rot="-492282">
            <a:off x="3389672" y="2731292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44"/>
          <p:cNvSpPr/>
          <p:nvPr/>
        </p:nvSpPr>
        <p:spPr>
          <a:xfrm rot="-492282">
            <a:off x="3565011" y="2675293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44"/>
          <p:cNvSpPr/>
          <p:nvPr/>
        </p:nvSpPr>
        <p:spPr>
          <a:xfrm rot="-475917">
            <a:off x="1778619" y="3724117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44"/>
          <p:cNvSpPr/>
          <p:nvPr/>
        </p:nvSpPr>
        <p:spPr>
          <a:xfrm rot="-475917">
            <a:off x="1844175" y="4176255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44"/>
          <p:cNvSpPr/>
          <p:nvPr/>
        </p:nvSpPr>
        <p:spPr>
          <a:xfrm rot="-475917">
            <a:off x="1968175" y="3835897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44"/>
          <p:cNvSpPr/>
          <p:nvPr/>
        </p:nvSpPr>
        <p:spPr>
          <a:xfrm rot="-475917">
            <a:off x="2199177" y="3764983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44"/>
          <p:cNvSpPr/>
          <p:nvPr/>
        </p:nvSpPr>
        <p:spPr>
          <a:xfrm rot="-475917">
            <a:off x="2005767" y="3891309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44"/>
          <p:cNvSpPr/>
          <p:nvPr/>
        </p:nvSpPr>
        <p:spPr>
          <a:xfrm rot="-475917">
            <a:off x="1964318" y="4073988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44"/>
          <p:cNvSpPr/>
          <p:nvPr/>
        </p:nvSpPr>
        <p:spPr>
          <a:xfrm rot="-475917">
            <a:off x="1964318" y="4073988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44"/>
          <p:cNvSpPr/>
          <p:nvPr/>
        </p:nvSpPr>
        <p:spPr>
          <a:xfrm rot="-475917">
            <a:off x="2195322" y="4003089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44"/>
          <p:cNvSpPr/>
          <p:nvPr/>
        </p:nvSpPr>
        <p:spPr>
          <a:xfrm rot="-475917">
            <a:off x="2199177" y="3764983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44"/>
          <p:cNvSpPr/>
          <p:nvPr/>
        </p:nvSpPr>
        <p:spPr>
          <a:xfrm rot="-475917">
            <a:off x="2199177" y="3764983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44"/>
          <p:cNvSpPr/>
          <p:nvPr/>
        </p:nvSpPr>
        <p:spPr>
          <a:xfrm rot="-475917">
            <a:off x="2426324" y="3932174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44"/>
          <p:cNvSpPr/>
          <p:nvPr/>
        </p:nvSpPr>
        <p:spPr>
          <a:xfrm rot="-475917">
            <a:off x="2321171" y="3730114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45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4" name="Google Shape;1354;p45"/>
          <p:cNvSpPr txBox="1"/>
          <p:nvPr/>
        </p:nvSpPr>
        <p:spPr>
          <a:xfrm>
            <a:off x="1017150" y="457350"/>
            <a:ext cx="7109700" cy="8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PCA</a:t>
            </a:r>
            <a:endParaRPr sz="40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cxnSp>
        <p:nvCxnSpPr>
          <p:cNvPr id="1355" name="Google Shape;1355;p45"/>
          <p:cNvCxnSpPr/>
          <p:nvPr/>
        </p:nvCxnSpPr>
        <p:spPr>
          <a:xfrm>
            <a:off x="4802387" y="4334212"/>
            <a:ext cx="2340300" cy="1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6" name="Google Shape;1356;p45"/>
          <p:cNvCxnSpPr/>
          <p:nvPr/>
        </p:nvCxnSpPr>
        <p:spPr>
          <a:xfrm rot="10800000">
            <a:off x="4789487" y="3141433"/>
            <a:ext cx="12900" cy="1176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7" name="Google Shape;1357;p45"/>
          <p:cNvCxnSpPr/>
          <p:nvPr/>
        </p:nvCxnSpPr>
        <p:spPr>
          <a:xfrm>
            <a:off x="1079018" y="4293392"/>
            <a:ext cx="2235300" cy="313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8" name="Google Shape;1358;p45"/>
          <p:cNvCxnSpPr/>
          <p:nvPr/>
        </p:nvCxnSpPr>
        <p:spPr>
          <a:xfrm rot="10800000">
            <a:off x="1064318" y="2997845"/>
            <a:ext cx="14700" cy="1278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9" name="Google Shape;1359;p45"/>
          <p:cNvCxnSpPr/>
          <p:nvPr/>
        </p:nvCxnSpPr>
        <p:spPr>
          <a:xfrm flipH="1" rot="10800000">
            <a:off x="1110464" y="3729824"/>
            <a:ext cx="1390800" cy="518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0" name="Google Shape;1360;p45"/>
          <p:cNvSpPr/>
          <p:nvPr/>
        </p:nvSpPr>
        <p:spPr>
          <a:xfrm rot="-454822">
            <a:off x="2490318" y="3251835"/>
            <a:ext cx="159191" cy="14989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45"/>
          <p:cNvSpPr/>
          <p:nvPr/>
        </p:nvSpPr>
        <p:spPr>
          <a:xfrm rot="-454822">
            <a:off x="2451818" y="3414470"/>
            <a:ext cx="159191" cy="14989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45"/>
          <p:cNvSpPr/>
          <p:nvPr/>
        </p:nvSpPr>
        <p:spPr>
          <a:xfrm rot="-454822">
            <a:off x="2451818" y="3414470"/>
            <a:ext cx="159191" cy="14989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45"/>
          <p:cNvSpPr/>
          <p:nvPr/>
        </p:nvSpPr>
        <p:spPr>
          <a:xfrm rot="-475917">
            <a:off x="2611220" y="3668265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45"/>
          <p:cNvSpPr/>
          <p:nvPr/>
        </p:nvSpPr>
        <p:spPr>
          <a:xfrm rot="-454822">
            <a:off x="2666391" y="3351351"/>
            <a:ext cx="159191" cy="14989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45"/>
          <p:cNvSpPr/>
          <p:nvPr/>
        </p:nvSpPr>
        <p:spPr>
          <a:xfrm rot="-454822">
            <a:off x="2669972" y="3139369"/>
            <a:ext cx="159191" cy="14989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45"/>
          <p:cNvSpPr/>
          <p:nvPr/>
        </p:nvSpPr>
        <p:spPr>
          <a:xfrm rot="-454822">
            <a:off x="2669972" y="3139369"/>
            <a:ext cx="159191" cy="14989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45"/>
          <p:cNvSpPr/>
          <p:nvPr/>
        </p:nvSpPr>
        <p:spPr>
          <a:xfrm rot="-492282">
            <a:off x="2874029" y="3218089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45"/>
          <p:cNvSpPr/>
          <p:nvPr/>
        </p:nvSpPr>
        <p:spPr>
          <a:xfrm rot="-492282">
            <a:off x="2883734" y="2995322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45"/>
          <p:cNvSpPr/>
          <p:nvPr/>
        </p:nvSpPr>
        <p:spPr>
          <a:xfrm rot="-492282">
            <a:off x="2852273" y="3139576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45"/>
          <p:cNvSpPr/>
          <p:nvPr/>
        </p:nvSpPr>
        <p:spPr>
          <a:xfrm rot="-492282">
            <a:off x="2852273" y="3139576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p45"/>
          <p:cNvSpPr/>
          <p:nvPr/>
        </p:nvSpPr>
        <p:spPr>
          <a:xfrm rot="-492282">
            <a:off x="2933493" y="3352356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p45"/>
          <p:cNvSpPr/>
          <p:nvPr/>
        </p:nvSpPr>
        <p:spPr>
          <a:xfrm rot="-492282">
            <a:off x="3027614" y="3083590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45"/>
          <p:cNvSpPr/>
          <p:nvPr/>
        </p:nvSpPr>
        <p:spPr>
          <a:xfrm rot="-492282">
            <a:off x="3030540" y="2895568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45"/>
          <p:cNvSpPr/>
          <p:nvPr/>
        </p:nvSpPr>
        <p:spPr>
          <a:xfrm rot="-492282">
            <a:off x="3030540" y="2895568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45"/>
          <p:cNvSpPr/>
          <p:nvPr/>
        </p:nvSpPr>
        <p:spPr>
          <a:xfrm rot="-492282">
            <a:off x="3202953" y="3027592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45"/>
          <p:cNvSpPr/>
          <p:nvPr/>
        </p:nvSpPr>
        <p:spPr>
          <a:xfrm rot="-492282">
            <a:off x="3056147" y="3127346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45"/>
          <p:cNvSpPr/>
          <p:nvPr/>
        </p:nvSpPr>
        <p:spPr>
          <a:xfrm rot="-492282">
            <a:off x="3024687" y="3271600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45"/>
          <p:cNvSpPr/>
          <p:nvPr/>
        </p:nvSpPr>
        <p:spPr>
          <a:xfrm rot="-492282">
            <a:off x="3024687" y="3271600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45"/>
          <p:cNvSpPr/>
          <p:nvPr/>
        </p:nvSpPr>
        <p:spPr>
          <a:xfrm rot="-492282">
            <a:off x="3105907" y="3484380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45"/>
          <p:cNvSpPr/>
          <p:nvPr/>
        </p:nvSpPr>
        <p:spPr>
          <a:xfrm rot="-492282">
            <a:off x="3200028" y="3215614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45"/>
          <p:cNvSpPr/>
          <p:nvPr/>
        </p:nvSpPr>
        <p:spPr>
          <a:xfrm rot="-492282">
            <a:off x="3202953" y="3027592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45"/>
          <p:cNvSpPr/>
          <p:nvPr/>
        </p:nvSpPr>
        <p:spPr>
          <a:xfrm rot="-492282">
            <a:off x="3202953" y="3027592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45"/>
          <p:cNvSpPr/>
          <p:nvPr/>
        </p:nvSpPr>
        <p:spPr>
          <a:xfrm rot="-492282">
            <a:off x="3375367" y="3159616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45"/>
          <p:cNvSpPr/>
          <p:nvPr/>
        </p:nvSpPr>
        <p:spPr>
          <a:xfrm rot="-475917">
            <a:off x="2271865" y="3552469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45"/>
          <p:cNvSpPr/>
          <p:nvPr/>
        </p:nvSpPr>
        <p:spPr>
          <a:xfrm rot="-475917">
            <a:off x="2230416" y="3735147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p45"/>
          <p:cNvSpPr/>
          <p:nvPr/>
        </p:nvSpPr>
        <p:spPr>
          <a:xfrm rot="-475917">
            <a:off x="2230416" y="3735147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45"/>
          <p:cNvSpPr/>
          <p:nvPr/>
        </p:nvSpPr>
        <p:spPr>
          <a:xfrm rot="-475917">
            <a:off x="2337420" y="4004606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45"/>
          <p:cNvSpPr/>
          <p:nvPr/>
        </p:nvSpPr>
        <p:spPr>
          <a:xfrm rot="-475917">
            <a:off x="2461420" y="3664249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45"/>
          <p:cNvSpPr/>
          <p:nvPr/>
        </p:nvSpPr>
        <p:spPr>
          <a:xfrm rot="-454822">
            <a:off x="2415647" y="3438807"/>
            <a:ext cx="159191" cy="14989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45"/>
          <p:cNvSpPr/>
          <p:nvPr/>
        </p:nvSpPr>
        <p:spPr>
          <a:xfrm rot="-454822">
            <a:off x="2415647" y="3438807"/>
            <a:ext cx="159191" cy="14989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45"/>
          <p:cNvSpPr/>
          <p:nvPr/>
        </p:nvSpPr>
        <p:spPr>
          <a:xfrm rot="-475917">
            <a:off x="2692422" y="3593334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45"/>
          <p:cNvSpPr/>
          <p:nvPr/>
        </p:nvSpPr>
        <p:spPr>
          <a:xfrm rot="-492282">
            <a:off x="3503376" y="2734463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45"/>
          <p:cNvSpPr/>
          <p:nvPr/>
        </p:nvSpPr>
        <p:spPr>
          <a:xfrm rot="-492282">
            <a:off x="3214331" y="2787277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p45"/>
          <p:cNvSpPr/>
          <p:nvPr/>
        </p:nvSpPr>
        <p:spPr>
          <a:xfrm rot="-492282">
            <a:off x="3214331" y="2787277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p45"/>
          <p:cNvSpPr/>
          <p:nvPr/>
        </p:nvSpPr>
        <p:spPr>
          <a:xfrm rot="-492282">
            <a:off x="3295551" y="3000057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45"/>
          <p:cNvSpPr/>
          <p:nvPr/>
        </p:nvSpPr>
        <p:spPr>
          <a:xfrm rot="-492282">
            <a:off x="3389672" y="2731292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45"/>
          <p:cNvSpPr/>
          <p:nvPr/>
        </p:nvSpPr>
        <p:spPr>
          <a:xfrm rot="-492282">
            <a:off x="3565011" y="2675293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45"/>
          <p:cNvSpPr/>
          <p:nvPr/>
        </p:nvSpPr>
        <p:spPr>
          <a:xfrm rot="-475917">
            <a:off x="1778619" y="3724117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45"/>
          <p:cNvSpPr/>
          <p:nvPr/>
        </p:nvSpPr>
        <p:spPr>
          <a:xfrm rot="-475917">
            <a:off x="1844175" y="4176255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45"/>
          <p:cNvSpPr/>
          <p:nvPr/>
        </p:nvSpPr>
        <p:spPr>
          <a:xfrm rot="-475917">
            <a:off x="1968175" y="3835897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45"/>
          <p:cNvSpPr/>
          <p:nvPr/>
        </p:nvSpPr>
        <p:spPr>
          <a:xfrm rot="-475917">
            <a:off x="2199177" y="3764983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45"/>
          <p:cNvSpPr/>
          <p:nvPr/>
        </p:nvSpPr>
        <p:spPr>
          <a:xfrm rot="-475917">
            <a:off x="2005767" y="3891309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45"/>
          <p:cNvSpPr/>
          <p:nvPr/>
        </p:nvSpPr>
        <p:spPr>
          <a:xfrm rot="-475917">
            <a:off x="1964318" y="4073988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45"/>
          <p:cNvSpPr/>
          <p:nvPr/>
        </p:nvSpPr>
        <p:spPr>
          <a:xfrm rot="-475917">
            <a:off x="1964318" y="4073988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p45"/>
          <p:cNvSpPr/>
          <p:nvPr/>
        </p:nvSpPr>
        <p:spPr>
          <a:xfrm rot="-475917">
            <a:off x="2195322" y="4003089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45"/>
          <p:cNvSpPr/>
          <p:nvPr/>
        </p:nvSpPr>
        <p:spPr>
          <a:xfrm rot="-475917">
            <a:off x="2199177" y="3764983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45"/>
          <p:cNvSpPr/>
          <p:nvPr/>
        </p:nvSpPr>
        <p:spPr>
          <a:xfrm rot="-475917">
            <a:off x="2199177" y="3764983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45"/>
          <p:cNvSpPr/>
          <p:nvPr/>
        </p:nvSpPr>
        <p:spPr>
          <a:xfrm rot="-475917">
            <a:off x="2426324" y="3932174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45"/>
          <p:cNvSpPr/>
          <p:nvPr/>
        </p:nvSpPr>
        <p:spPr>
          <a:xfrm rot="-475917">
            <a:off x="2321171" y="3730114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0" name="Google Shape;1410;p45"/>
          <p:cNvCxnSpPr/>
          <p:nvPr/>
        </p:nvCxnSpPr>
        <p:spPr>
          <a:xfrm flipH="1" rot="10800000">
            <a:off x="1599050" y="2482875"/>
            <a:ext cx="2404500" cy="1907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411" name="Google Shape;1411;p45"/>
          <p:cNvCxnSpPr/>
          <p:nvPr/>
        </p:nvCxnSpPr>
        <p:spPr>
          <a:xfrm>
            <a:off x="2404475" y="3122600"/>
            <a:ext cx="706200" cy="735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412" name="Google Shape;1412;p45"/>
          <p:cNvSpPr txBox="1"/>
          <p:nvPr/>
        </p:nvSpPr>
        <p:spPr>
          <a:xfrm>
            <a:off x="989950" y="1291650"/>
            <a:ext cx="6874500" cy="15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Intuition</a:t>
            </a:r>
            <a:endParaRPr sz="18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-"/>
            </a:pPr>
            <a:r>
              <a:rPr lang="en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Use variation to… Redefine our axis!</a:t>
            </a:r>
            <a:endParaRPr sz="18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-"/>
            </a:pPr>
            <a:r>
              <a:rPr lang="en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New coordinate system</a:t>
            </a:r>
            <a:endParaRPr sz="18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46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8" name="Google Shape;1418;p46"/>
          <p:cNvSpPr txBox="1"/>
          <p:nvPr/>
        </p:nvSpPr>
        <p:spPr>
          <a:xfrm>
            <a:off x="1017150" y="457350"/>
            <a:ext cx="7109700" cy="8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PCA</a:t>
            </a:r>
            <a:endParaRPr sz="40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cxnSp>
        <p:nvCxnSpPr>
          <p:cNvPr id="1419" name="Google Shape;1419;p46"/>
          <p:cNvCxnSpPr/>
          <p:nvPr/>
        </p:nvCxnSpPr>
        <p:spPr>
          <a:xfrm>
            <a:off x="4802387" y="4334212"/>
            <a:ext cx="2340300" cy="1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0" name="Google Shape;1420;p46"/>
          <p:cNvCxnSpPr/>
          <p:nvPr/>
        </p:nvCxnSpPr>
        <p:spPr>
          <a:xfrm rot="10800000">
            <a:off x="4789487" y="3141433"/>
            <a:ext cx="12900" cy="1176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21" name="Google Shape;1421;p46"/>
          <p:cNvSpPr/>
          <p:nvPr/>
        </p:nvSpPr>
        <p:spPr>
          <a:xfrm rot="1729620">
            <a:off x="5906433" y="3382213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p46"/>
          <p:cNvSpPr/>
          <p:nvPr/>
        </p:nvSpPr>
        <p:spPr>
          <a:xfrm rot="1729620">
            <a:off x="5787302" y="3480888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46"/>
          <p:cNvSpPr/>
          <p:nvPr/>
        </p:nvSpPr>
        <p:spPr>
          <a:xfrm rot="1729620">
            <a:off x="5787302" y="3480888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46"/>
          <p:cNvSpPr/>
          <p:nvPr/>
        </p:nvSpPr>
        <p:spPr>
          <a:xfrm rot="1729620">
            <a:off x="5720367" y="3708501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46"/>
          <p:cNvSpPr/>
          <p:nvPr/>
        </p:nvSpPr>
        <p:spPr>
          <a:xfrm rot="1729620">
            <a:off x="5972590" y="3547483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p46"/>
          <p:cNvSpPr/>
          <p:nvPr/>
        </p:nvSpPr>
        <p:spPr>
          <a:xfrm rot="1729620">
            <a:off x="6095407" y="3394382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46"/>
          <p:cNvSpPr/>
          <p:nvPr/>
        </p:nvSpPr>
        <p:spPr>
          <a:xfrm rot="1729620">
            <a:off x="6095407" y="3394382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46"/>
          <p:cNvSpPr/>
          <p:nvPr/>
        </p:nvSpPr>
        <p:spPr>
          <a:xfrm rot="1729620">
            <a:off x="6157884" y="3614066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46"/>
          <p:cNvSpPr/>
          <p:nvPr/>
        </p:nvSpPr>
        <p:spPr>
          <a:xfrm rot="1729620">
            <a:off x="6308714" y="3436686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46"/>
          <p:cNvSpPr/>
          <p:nvPr/>
        </p:nvSpPr>
        <p:spPr>
          <a:xfrm rot="1729620">
            <a:off x="6189583" y="3535361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46"/>
          <p:cNvSpPr/>
          <p:nvPr/>
        </p:nvSpPr>
        <p:spPr>
          <a:xfrm rot="1729620">
            <a:off x="6189583" y="3535361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p46"/>
          <p:cNvSpPr/>
          <p:nvPr/>
        </p:nvSpPr>
        <p:spPr>
          <a:xfrm rot="1729620">
            <a:off x="6122648" y="3762974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p46"/>
          <p:cNvSpPr/>
          <p:nvPr/>
        </p:nvSpPr>
        <p:spPr>
          <a:xfrm rot="1729620">
            <a:off x="6374871" y="3601956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p46"/>
          <p:cNvSpPr/>
          <p:nvPr/>
        </p:nvSpPr>
        <p:spPr>
          <a:xfrm rot="1729620">
            <a:off x="6497688" y="3448855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5" name="Google Shape;1435;p46"/>
          <p:cNvSpPr/>
          <p:nvPr/>
        </p:nvSpPr>
        <p:spPr>
          <a:xfrm rot="1729620">
            <a:off x="6497688" y="3448855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6" name="Google Shape;1436;p46"/>
          <p:cNvSpPr/>
          <p:nvPr/>
        </p:nvSpPr>
        <p:spPr>
          <a:xfrm rot="1729620">
            <a:off x="6560165" y="3668539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46"/>
          <p:cNvSpPr/>
          <p:nvPr/>
        </p:nvSpPr>
        <p:spPr>
          <a:xfrm rot="1729620">
            <a:off x="6371191" y="3656369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8" name="Google Shape;1438;p46"/>
          <p:cNvSpPr/>
          <p:nvPr/>
        </p:nvSpPr>
        <p:spPr>
          <a:xfrm rot="1729620">
            <a:off x="6252060" y="3755045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9" name="Google Shape;1439;p46"/>
          <p:cNvSpPr/>
          <p:nvPr/>
        </p:nvSpPr>
        <p:spPr>
          <a:xfrm rot="1729620">
            <a:off x="6252060" y="3755045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0" name="Google Shape;1440;p46"/>
          <p:cNvSpPr/>
          <p:nvPr/>
        </p:nvSpPr>
        <p:spPr>
          <a:xfrm rot="1729620">
            <a:off x="6185125" y="3982658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1" name="Google Shape;1441;p46"/>
          <p:cNvSpPr/>
          <p:nvPr/>
        </p:nvSpPr>
        <p:spPr>
          <a:xfrm rot="1729620">
            <a:off x="6437348" y="3821640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46"/>
          <p:cNvSpPr/>
          <p:nvPr/>
        </p:nvSpPr>
        <p:spPr>
          <a:xfrm rot="1729620">
            <a:off x="6560165" y="3668539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46"/>
          <p:cNvSpPr/>
          <p:nvPr/>
        </p:nvSpPr>
        <p:spPr>
          <a:xfrm rot="1729620">
            <a:off x="6560165" y="3668539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46"/>
          <p:cNvSpPr/>
          <p:nvPr/>
        </p:nvSpPr>
        <p:spPr>
          <a:xfrm rot="1729620">
            <a:off x="6622642" y="3888223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46"/>
          <p:cNvSpPr/>
          <p:nvPr/>
        </p:nvSpPr>
        <p:spPr>
          <a:xfrm rot="1729620">
            <a:off x="5559319" y="3467507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46"/>
          <p:cNvSpPr/>
          <p:nvPr/>
        </p:nvSpPr>
        <p:spPr>
          <a:xfrm rot="1729620">
            <a:off x="5440188" y="3566182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46"/>
          <p:cNvSpPr/>
          <p:nvPr/>
        </p:nvSpPr>
        <p:spPr>
          <a:xfrm rot="1729620">
            <a:off x="5440188" y="3566182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46"/>
          <p:cNvSpPr/>
          <p:nvPr/>
        </p:nvSpPr>
        <p:spPr>
          <a:xfrm rot="1729620">
            <a:off x="5373253" y="3793795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9" name="Google Shape;1449;p46"/>
          <p:cNvSpPr/>
          <p:nvPr/>
        </p:nvSpPr>
        <p:spPr>
          <a:xfrm rot="1729620">
            <a:off x="5625476" y="3632777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0" name="Google Shape;1450;p46"/>
          <p:cNvSpPr/>
          <p:nvPr/>
        </p:nvSpPr>
        <p:spPr>
          <a:xfrm rot="1729620">
            <a:off x="5748293" y="3479676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46"/>
          <p:cNvSpPr/>
          <p:nvPr/>
        </p:nvSpPr>
        <p:spPr>
          <a:xfrm rot="1729620">
            <a:off x="5748293" y="3479676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46"/>
          <p:cNvSpPr/>
          <p:nvPr/>
        </p:nvSpPr>
        <p:spPr>
          <a:xfrm rot="1729620">
            <a:off x="5810770" y="3699360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46"/>
          <p:cNvSpPr/>
          <p:nvPr/>
        </p:nvSpPr>
        <p:spPr>
          <a:xfrm rot="1729620">
            <a:off x="7003830" y="3620088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46"/>
          <p:cNvSpPr/>
          <p:nvPr/>
        </p:nvSpPr>
        <p:spPr>
          <a:xfrm rot="1729620">
            <a:off x="6723651" y="3477769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46"/>
          <p:cNvSpPr/>
          <p:nvPr/>
        </p:nvSpPr>
        <p:spPr>
          <a:xfrm rot="1729620">
            <a:off x="6723651" y="3477769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46"/>
          <p:cNvSpPr/>
          <p:nvPr/>
        </p:nvSpPr>
        <p:spPr>
          <a:xfrm rot="1729620">
            <a:off x="6656716" y="3705382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46"/>
          <p:cNvSpPr/>
          <p:nvPr/>
        </p:nvSpPr>
        <p:spPr>
          <a:xfrm rot="1729620">
            <a:off x="6908939" y="3544364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46"/>
          <p:cNvSpPr/>
          <p:nvPr/>
        </p:nvSpPr>
        <p:spPr>
          <a:xfrm rot="1729620">
            <a:off x="7094233" y="3610947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46"/>
          <p:cNvSpPr/>
          <p:nvPr/>
        </p:nvSpPr>
        <p:spPr>
          <a:xfrm rot="1729620">
            <a:off x="5153449" y="3338502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46"/>
          <p:cNvSpPr/>
          <p:nvPr/>
        </p:nvSpPr>
        <p:spPr>
          <a:xfrm rot="1729620">
            <a:off x="4967383" y="3664791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p46"/>
          <p:cNvSpPr/>
          <p:nvPr/>
        </p:nvSpPr>
        <p:spPr>
          <a:xfrm rot="1729620">
            <a:off x="5219606" y="3503773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46"/>
          <p:cNvSpPr/>
          <p:nvPr/>
        </p:nvSpPr>
        <p:spPr>
          <a:xfrm rot="1729620">
            <a:off x="5404900" y="3570356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p46"/>
          <p:cNvSpPr/>
          <p:nvPr/>
        </p:nvSpPr>
        <p:spPr>
          <a:xfrm rot="1729620">
            <a:off x="5215926" y="3558186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46"/>
          <p:cNvSpPr/>
          <p:nvPr/>
        </p:nvSpPr>
        <p:spPr>
          <a:xfrm rot="1729620">
            <a:off x="5096795" y="3656862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46"/>
          <p:cNvSpPr/>
          <p:nvPr/>
        </p:nvSpPr>
        <p:spPr>
          <a:xfrm rot="1729620">
            <a:off x="5096795" y="3656862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p46"/>
          <p:cNvSpPr/>
          <p:nvPr/>
        </p:nvSpPr>
        <p:spPr>
          <a:xfrm rot="1729620">
            <a:off x="5282083" y="3723457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46"/>
          <p:cNvSpPr/>
          <p:nvPr/>
        </p:nvSpPr>
        <p:spPr>
          <a:xfrm rot="1729620">
            <a:off x="5404900" y="3570356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p46"/>
          <p:cNvSpPr/>
          <p:nvPr/>
        </p:nvSpPr>
        <p:spPr>
          <a:xfrm rot="1729620">
            <a:off x="5404900" y="3570356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46"/>
          <p:cNvSpPr/>
          <p:nvPr/>
        </p:nvSpPr>
        <p:spPr>
          <a:xfrm rot="1729620">
            <a:off x="5467377" y="3790040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46"/>
          <p:cNvSpPr/>
          <p:nvPr/>
        </p:nvSpPr>
        <p:spPr>
          <a:xfrm rot="1729620">
            <a:off x="5501450" y="3607199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1" name="Google Shape;1471;p46"/>
          <p:cNvCxnSpPr/>
          <p:nvPr/>
        </p:nvCxnSpPr>
        <p:spPr>
          <a:xfrm>
            <a:off x="1079018" y="4293392"/>
            <a:ext cx="2235300" cy="313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2" name="Google Shape;1472;p46"/>
          <p:cNvCxnSpPr/>
          <p:nvPr/>
        </p:nvCxnSpPr>
        <p:spPr>
          <a:xfrm rot="10800000">
            <a:off x="1064318" y="2997845"/>
            <a:ext cx="14700" cy="1278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3" name="Google Shape;1473;p46"/>
          <p:cNvCxnSpPr/>
          <p:nvPr/>
        </p:nvCxnSpPr>
        <p:spPr>
          <a:xfrm flipH="1" rot="10800000">
            <a:off x="1110464" y="3729824"/>
            <a:ext cx="1390800" cy="518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4" name="Google Shape;1474;p46"/>
          <p:cNvSpPr/>
          <p:nvPr/>
        </p:nvSpPr>
        <p:spPr>
          <a:xfrm rot="-454822">
            <a:off x="2490318" y="3251835"/>
            <a:ext cx="159191" cy="14989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46"/>
          <p:cNvSpPr/>
          <p:nvPr/>
        </p:nvSpPr>
        <p:spPr>
          <a:xfrm rot="-454822">
            <a:off x="2451818" y="3414470"/>
            <a:ext cx="159191" cy="14989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46"/>
          <p:cNvSpPr/>
          <p:nvPr/>
        </p:nvSpPr>
        <p:spPr>
          <a:xfrm rot="-454822">
            <a:off x="2451818" y="3414470"/>
            <a:ext cx="159191" cy="14989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46"/>
          <p:cNvSpPr/>
          <p:nvPr/>
        </p:nvSpPr>
        <p:spPr>
          <a:xfrm rot="-475917">
            <a:off x="2611220" y="3668265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46"/>
          <p:cNvSpPr/>
          <p:nvPr/>
        </p:nvSpPr>
        <p:spPr>
          <a:xfrm rot="-454822">
            <a:off x="2666391" y="3351351"/>
            <a:ext cx="159191" cy="14989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9" name="Google Shape;1479;p46"/>
          <p:cNvSpPr/>
          <p:nvPr/>
        </p:nvSpPr>
        <p:spPr>
          <a:xfrm rot="-454822">
            <a:off x="2669972" y="3139369"/>
            <a:ext cx="159191" cy="14989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46"/>
          <p:cNvSpPr/>
          <p:nvPr/>
        </p:nvSpPr>
        <p:spPr>
          <a:xfrm rot="-454822">
            <a:off x="2669972" y="3139369"/>
            <a:ext cx="159191" cy="14989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46"/>
          <p:cNvSpPr/>
          <p:nvPr/>
        </p:nvSpPr>
        <p:spPr>
          <a:xfrm rot="-492282">
            <a:off x="2874029" y="3218089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46"/>
          <p:cNvSpPr/>
          <p:nvPr/>
        </p:nvSpPr>
        <p:spPr>
          <a:xfrm rot="-492282">
            <a:off x="2883734" y="2995322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46"/>
          <p:cNvSpPr/>
          <p:nvPr/>
        </p:nvSpPr>
        <p:spPr>
          <a:xfrm rot="-492282">
            <a:off x="2852273" y="3139576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46"/>
          <p:cNvSpPr/>
          <p:nvPr/>
        </p:nvSpPr>
        <p:spPr>
          <a:xfrm rot="-492282">
            <a:off x="2852273" y="3139576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46"/>
          <p:cNvSpPr/>
          <p:nvPr/>
        </p:nvSpPr>
        <p:spPr>
          <a:xfrm rot="-492282">
            <a:off x="2933493" y="3352356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46"/>
          <p:cNvSpPr/>
          <p:nvPr/>
        </p:nvSpPr>
        <p:spPr>
          <a:xfrm rot="-492282">
            <a:off x="3027614" y="3083590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46"/>
          <p:cNvSpPr/>
          <p:nvPr/>
        </p:nvSpPr>
        <p:spPr>
          <a:xfrm rot="-492282">
            <a:off x="3030540" y="2895568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46"/>
          <p:cNvSpPr/>
          <p:nvPr/>
        </p:nvSpPr>
        <p:spPr>
          <a:xfrm rot="-492282">
            <a:off x="3030540" y="2895568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46"/>
          <p:cNvSpPr/>
          <p:nvPr/>
        </p:nvSpPr>
        <p:spPr>
          <a:xfrm rot="-492282">
            <a:off x="3202953" y="3027592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46"/>
          <p:cNvSpPr/>
          <p:nvPr/>
        </p:nvSpPr>
        <p:spPr>
          <a:xfrm rot="-492282">
            <a:off x="3056147" y="3127346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46"/>
          <p:cNvSpPr/>
          <p:nvPr/>
        </p:nvSpPr>
        <p:spPr>
          <a:xfrm rot="-492282">
            <a:off x="3024687" y="3271600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46"/>
          <p:cNvSpPr/>
          <p:nvPr/>
        </p:nvSpPr>
        <p:spPr>
          <a:xfrm rot="-492282">
            <a:off x="3024687" y="3271600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46"/>
          <p:cNvSpPr/>
          <p:nvPr/>
        </p:nvSpPr>
        <p:spPr>
          <a:xfrm rot="-492282">
            <a:off x="3105907" y="3484380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46"/>
          <p:cNvSpPr/>
          <p:nvPr/>
        </p:nvSpPr>
        <p:spPr>
          <a:xfrm rot="-492282">
            <a:off x="3200028" y="3215614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46"/>
          <p:cNvSpPr/>
          <p:nvPr/>
        </p:nvSpPr>
        <p:spPr>
          <a:xfrm rot="-492282">
            <a:off x="3202953" y="3027592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46"/>
          <p:cNvSpPr/>
          <p:nvPr/>
        </p:nvSpPr>
        <p:spPr>
          <a:xfrm rot="-492282">
            <a:off x="3202953" y="3027592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46"/>
          <p:cNvSpPr/>
          <p:nvPr/>
        </p:nvSpPr>
        <p:spPr>
          <a:xfrm rot="-492282">
            <a:off x="3375367" y="3159616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46"/>
          <p:cNvSpPr/>
          <p:nvPr/>
        </p:nvSpPr>
        <p:spPr>
          <a:xfrm rot="-475917">
            <a:off x="2271865" y="3552469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46"/>
          <p:cNvSpPr/>
          <p:nvPr/>
        </p:nvSpPr>
        <p:spPr>
          <a:xfrm rot="-475917">
            <a:off x="2230416" y="3735147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46"/>
          <p:cNvSpPr/>
          <p:nvPr/>
        </p:nvSpPr>
        <p:spPr>
          <a:xfrm rot="-475917">
            <a:off x="2230416" y="3735147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46"/>
          <p:cNvSpPr/>
          <p:nvPr/>
        </p:nvSpPr>
        <p:spPr>
          <a:xfrm rot="-475917">
            <a:off x="2337420" y="4004606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46"/>
          <p:cNvSpPr/>
          <p:nvPr/>
        </p:nvSpPr>
        <p:spPr>
          <a:xfrm rot="-475917">
            <a:off x="2461420" y="3664249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46"/>
          <p:cNvSpPr/>
          <p:nvPr/>
        </p:nvSpPr>
        <p:spPr>
          <a:xfrm rot="-454822">
            <a:off x="2415647" y="3438807"/>
            <a:ext cx="159191" cy="14989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46"/>
          <p:cNvSpPr/>
          <p:nvPr/>
        </p:nvSpPr>
        <p:spPr>
          <a:xfrm rot="-454822">
            <a:off x="2415647" y="3438807"/>
            <a:ext cx="159191" cy="14989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46"/>
          <p:cNvSpPr/>
          <p:nvPr/>
        </p:nvSpPr>
        <p:spPr>
          <a:xfrm rot="-475917">
            <a:off x="2692422" y="3593334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46"/>
          <p:cNvSpPr/>
          <p:nvPr/>
        </p:nvSpPr>
        <p:spPr>
          <a:xfrm rot="-492282">
            <a:off x="3503376" y="2734463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46"/>
          <p:cNvSpPr/>
          <p:nvPr/>
        </p:nvSpPr>
        <p:spPr>
          <a:xfrm rot="-492282">
            <a:off x="3214331" y="2787277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46"/>
          <p:cNvSpPr/>
          <p:nvPr/>
        </p:nvSpPr>
        <p:spPr>
          <a:xfrm rot="-492282">
            <a:off x="3214331" y="2787277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46"/>
          <p:cNvSpPr/>
          <p:nvPr/>
        </p:nvSpPr>
        <p:spPr>
          <a:xfrm rot="-492282">
            <a:off x="3295551" y="3000057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46"/>
          <p:cNvSpPr/>
          <p:nvPr/>
        </p:nvSpPr>
        <p:spPr>
          <a:xfrm rot="-492282">
            <a:off x="3389672" y="2731292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46"/>
          <p:cNvSpPr/>
          <p:nvPr/>
        </p:nvSpPr>
        <p:spPr>
          <a:xfrm rot="-492282">
            <a:off x="3565011" y="2675293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46"/>
          <p:cNvSpPr/>
          <p:nvPr/>
        </p:nvSpPr>
        <p:spPr>
          <a:xfrm rot="-475917">
            <a:off x="1778619" y="3724117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46"/>
          <p:cNvSpPr/>
          <p:nvPr/>
        </p:nvSpPr>
        <p:spPr>
          <a:xfrm rot="-475917">
            <a:off x="1844175" y="4176255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46"/>
          <p:cNvSpPr/>
          <p:nvPr/>
        </p:nvSpPr>
        <p:spPr>
          <a:xfrm rot="-475917">
            <a:off x="1968175" y="3835897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46"/>
          <p:cNvSpPr/>
          <p:nvPr/>
        </p:nvSpPr>
        <p:spPr>
          <a:xfrm rot="-475917">
            <a:off x="2199177" y="3764983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46"/>
          <p:cNvSpPr/>
          <p:nvPr/>
        </p:nvSpPr>
        <p:spPr>
          <a:xfrm rot="-475917">
            <a:off x="2005767" y="3891309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46"/>
          <p:cNvSpPr/>
          <p:nvPr/>
        </p:nvSpPr>
        <p:spPr>
          <a:xfrm rot="-475917">
            <a:off x="1964318" y="4073988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46"/>
          <p:cNvSpPr/>
          <p:nvPr/>
        </p:nvSpPr>
        <p:spPr>
          <a:xfrm rot="-475917">
            <a:off x="1964318" y="4073988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46"/>
          <p:cNvSpPr/>
          <p:nvPr/>
        </p:nvSpPr>
        <p:spPr>
          <a:xfrm rot="-475917">
            <a:off x="2195322" y="4003089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46"/>
          <p:cNvSpPr/>
          <p:nvPr/>
        </p:nvSpPr>
        <p:spPr>
          <a:xfrm rot="-475917">
            <a:off x="2199177" y="3764983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46"/>
          <p:cNvSpPr/>
          <p:nvPr/>
        </p:nvSpPr>
        <p:spPr>
          <a:xfrm rot="-475917">
            <a:off x="2199177" y="3764983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46"/>
          <p:cNvSpPr/>
          <p:nvPr/>
        </p:nvSpPr>
        <p:spPr>
          <a:xfrm rot="-475917">
            <a:off x="2426324" y="3932174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46"/>
          <p:cNvSpPr/>
          <p:nvPr/>
        </p:nvSpPr>
        <p:spPr>
          <a:xfrm rot="-475917">
            <a:off x="2321171" y="3730114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24" name="Google Shape;1524;p46"/>
          <p:cNvCxnSpPr/>
          <p:nvPr/>
        </p:nvCxnSpPr>
        <p:spPr>
          <a:xfrm flipH="1" rot="10800000">
            <a:off x="1599050" y="2482875"/>
            <a:ext cx="2404500" cy="1907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525" name="Google Shape;1525;p46"/>
          <p:cNvCxnSpPr/>
          <p:nvPr/>
        </p:nvCxnSpPr>
        <p:spPr>
          <a:xfrm>
            <a:off x="2404475" y="3122600"/>
            <a:ext cx="706200" cy="735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526" name="Google Shape;1526;p46"/>
          <p:cNvSpPr txBox="1"/>
          <p:nvPr/>
        </p:nvSpPr>
        <p:spPr>
          <a:xfrm>
            <a:off x="989950" y="1291650"/>
            <a:ext cx="6874500" cy="15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Intuition</a:t>
            </a:r>
            <a:endParaRPr sz="18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-"/>
            </a:pPr>
            <a:r>
              <a:rPr lang="en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Use variation to… Redefine our axis!</a:t>
            </a:r>
            <a:endParaRPr sz="18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-"/>
            </a:pPr>
            <a:r>
              <a:rPr lang="en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New coordinate system</a:t>
            </a:r>
            <a:endParaRPr sz="18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527" name="Google Shape;1527;p46"/>
          <p:cNvSpPr txBox="1"/>
          <p:nvPr/>
        </p:nvSpPr>
        <p:spPr>
          <a:xfrm>
            <a:off x="5574425" y="4326700"/>
            <a:ext cx="803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PC1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528" name="Google Shape;1528;p46"/>
          <p:cNvSpPr txBox="1"/>
          <p:nvPr/>
        </p:nvSpPr>
        <p:spPr>
          <a:xfrm>
            <a:off x="4020613" y="3611650"/>
            <a:ext cx="803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PC2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47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4" name="Google Shape;1534;p47"/>
          <p:cNvSpPr txBox="1"/>
          <p:nvPr/>
        </p:nvSpPr>
        <p:spPr>
          <a:xfrm>
            <a:off x="1017150" y="457350"/>
            <a:ext cx="7109700" cy="8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PCA</a:t>
            </a:r>
            <a:endParaRPr sz="40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535" name="Google Shape;1535;p47"/>
          <p:cNvSpPr txBox="1"/>
          <p:nvPr/>
        </p:nvSpPr>
        <p:spPr>
          <a:xfrm>
            <a:off x="4824025" y="679075"/>
            <a:ext cx="4047900" cy="13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** Mathematical Foundations **</a:t>
            </a:r>
            <a:endParaRPr sz="1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AutoNum type="arabicParenR"/>
            </a:pPr>
            <a:r>
              <a:rPr lang="en"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Compute Covariance/Correlation  </a:t>
            </a:r>
            <a:endParaRPr sz="1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       Matrix</a:t>
            </a:r>
            <a:endParaRPr sz="1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AutoNum type="arabicParenR"/>
            </a:pPr>
            <a:r>
              <a:rPr lang="en"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Find Eigenvectors/Eigenvalues</a:t>
            </a:r>
            <a:endParaRPr sz="1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-"/>
            </a:pPr>
            <a:r>
              <a:rPr lang="en"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Orthogonality</a:t>
            </a:r>
            <a:endParaRPr sz="1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AutoNum type="arabicParenR"/>
            </a:pPr>
            <a:r>
              <a:rPr lang="en"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Select PCs</a:t>
            </a:r>
            <a:endParaRPr sz="1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AutoNum type="arabicParenR"/>
            </a:pPr>
            <a:r>
              <a:rPr lang="en"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Transform Data </a:t>
            </a:r>
            <a:endParaRPr sz="1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1536" name="Google Shape;1536;p47"/>
          <p:cNvCxnSpPr/>
          <p:nvPr/>
        </p:nvCxnSpPr>
        <p:spPr>
          <a:xfrm>
            <a:off x="4802387" y="4334212"/>
            <a:ext cx="2340300" cy="1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7" name="Google Shape;1537;p47"/>
          <p:cNvCxnSpPr/>
          <p:nvPr/>
        </p:nvCxnSpPr>
        <p:spPr>
          <a:xfrm rot="10800000">
            <a:off x="4789487" y="3141433"/>
            <a:ext cx="12900" cy="1176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8" name="Google Shape;1538;p47"/>
          <p:cNvSpPr/>
          <p:nvPr/>
        </p:nvSpPr>
        <p:spPr>
          <a:xfrm rot="1729620">
            <a:off x="5906433" y="3382213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47"/>
          <p:cNvSpPr/>
          <p:nvPr/>
        </p:nvSpPr>
        <p:spPr>
          <a:xfrm rot="1729620">
            <a:off x="5787302" y="3480888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Google Shape;1540;p47"/>
          <p:cNvSpPr/>
          <p:nvPr/>
        </p:nvSpPr>
        <p:spPr>
          <a:xfrm rot="1729620">
            <a:off x="5787302" y="3480888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p47"/>
          <p:cNvSpPr/>
          <p:nvPr/>
        </p:nvSpPr>
        <p:spPr>
          <a:xfrm rot="1729620">
            <a:off x="5720367" y="3708501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2" name="Google Shape;1542;p47"/>
          <p:cNvSpPr/>
          <p:nvPr/>
        </p:nvSpPr>
        <p:spPr>
          <a:xfrm rot="1729620">
            <a:off x="5972590" y="3547483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3" name="Google Shape;1543;p47"/>
          <p:cNvSpPr/>
          <p:nvPr/>
        </p:nvSpPr>
        <p:spPr>
          <a:xfrm rot="1729620">
            <a:off x="6095407" y="3394382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47"/>
          <p:cNvSpPr/>
          <p:nvPr/>
        </p:nvSpPr>
        <p:spPr>
          <a:xfrm rot="1729620">
            <a:off x="6095407" y="3394382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p47"/>
          <p:cNvSpPr/>
          <p:nvPr/>
        </p:nvSpPr>
        <p:spPr>
          <a:xfrm rot="1729620">
            <a:off x="6157884" y="3614066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47"/>
          <p:cNvSpPr/>
          <p:nvPr/>
        </p:nvSpPr>
        <p:spPr>
          <a:xfrm rot="1729620">
            <a:off x="6308714" y="3436686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47"/>
          <p:cNvSpPr/>
          <p:nvPr/>
        </p:nvSpPr>
        <p:spPr>
          <a:xfrm rot="1729620">
            <a:off x="6189583" y="3535361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47"/>
          <p:cNvSpPr/>
          <p:nvPr/>
        </p:nvSpPr>
        <p:spPr>
          <a:xfrm rot="1729620">
            <a:off x="6189583" y="3535361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47"/>
          <p:cNvSpPr/>
          <p:nvPr/>
        </p:nvSpPr>
        <p:spPr>
          <a:xfrm rot="1729620">
            <a:off x="6122648" y="3762974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47"/>
          <p:cNvSpPr/>
          <p:nvPr/>
        </p:nvSpPr>
        <p:spPr>
          <a:xfrm rot="1729620">
            <a:off x="6374871" y="3601956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47"/>
          <p:cNvSpPr/>
          <p:nvPr/>
        </p:nvSpPr>
        <p:spPr>
          <a:xfrm rot="1729620">
            <a:off x="6497688" y="3448855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47"/>
          <p:cNvSpPr/>
          <p:nvPr/>
        </p:nvSpPr>
        <p:spPr>
          <a:xfrm rot="1729620">
            <a:off x="6497688" y="3448855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47"/>
          <p:cNvSpPr/>
          <p:nvPr/>
        </p:nvSpPr>
        <p:spPr>
          <a:xfrm rot="1729620">
            <a:off x="6560165" y="3668539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47"/>
          <p:cNvSpPr/>
          <p:nvPr/>
        </p:nvSpPr>
        <p:spPr>
          <a:xfrm rot="1729620">
            <a:off x="6371191" y="3656369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47"/>
          <p:cNvSpPr/>
          <p:nvPr/>
        </p:nvSpPr>
        <p:spPr>
          <a:xfrm rot="1729620">
            <a:off x="6252060" y="3755045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47"/>
          <p:cNvSpPr/>
          <p:nvPr/>
        </p:nvSpPr>
        <p:spPr>
          <a:xfrm rot="1729620">
            <a:off x="6252060" y="3755045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47"/>
          <p:cNvSpPr/>
          <p:nvPr/>
        </p:nvSpPr>
        <p:spPr>
          <a:xfrm rot="1729620">
            <a:off x="6185125" y="3982658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47"/>
          <p:cNvSpPr/>
          <p:nvPr/>
        </p:nvSpPr>
        <p:spPr>
          <a:xfrm rot="1729620">
            <a:off x="6437348" y="3821640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47"/>
          <p:cNvSpPr/>
          <p:nvPr/>
        </p:nvSpPr>
        <p:spPr>
          <a:xfrm rot="1729620">
            <a:off x="6560165" y="3668539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47"/>
          <p:cNvSpPr/>
          <p:nvPr/>
        </p:nvSpPr>
        <p:spPr>
          <a:xfrm rot="1729620">
            <a:off x="6560165" y="3668539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47"/>
          <p:cNvSpPr/>
          <p:nvPr/>
        </p:nvSpPr>
        <p:spPr>
          <a:xfrm rot="1729620">
            <a:off x="6622642" y="3888223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47"/>
          <p:cNvSpPr/>
          <p:nvPr/>
        </p:nvSpPr>
        <p:spPr>
          <a:xfrm rot="1729620">
            <a:off x="5559319" y="3467507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47"/>
          <p:cNvSpPr/>
          <p:nvPr/>
        </p:nvSpPr>
        <p:spPr>
          <a:xfrm rot="1729620">
            <a:off x="5440188" y="3566182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47"/>
          <p:cNvSpPr/>
          <p:nvPr/>
        </p:nvSpPr>
        <p:spPr>
          <a:xfrm rot="1729620">
            <a:off x="5440188" y="3566182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47"/>
          <p:cNvSpPr/>
          <p:nvPr/>
        </p:nvSpPr>
        <p:spPr>
          <a:xfrm rot="1729620">
            <a:off x="5373253" y="3793795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47"/>
          <p:cNvSpPr/>
          <p:nvPr/>
        </p:nvSpPr>
        <p:spPr>
          <a:xfrm rot="1729620">
            <a:off x="5625476" y="3632777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47"/>
          <p:cNvSpPr/>
          <p:nvPr/>
        </p:nvSpPr>
        <p:spPr>
          <a:xfrm rot="1729620">
            <a:off x="5748293" y="3479676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47"/>
          <p:cNvSpPr/>
          <p:nvPr/>
        </p:nvSpPr>
        <p:spPr>
          <a:xfrm rot="1729620">
            <a:off x="5748293" y="3479676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47"/>
          <p:cNvSpPr/>
          <p:nvPr/>
        </p:nvSpPr>
        <p:spPr>
          <a:xfrm rot="1729620">
            <a:off x="5810770" y="3699360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47"/>
          <p:cNvSpPr/>
          <p:nvPr/>
        </p:nvSpPr>
        <p:spPr>
          <a:xfrm rot="1729620">
            <a:off x="7003830" y="3620088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1" name="Google Shape;1571;p47"/>
          <p:cNvSpPr/>
          <p:nvPr/>
        </p:nvSpPr>
        <p:spPr>
          <a:xfrm rot="1729620">
            <a:off x="6723651" y="3477769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47"/>
          <p:cNvSpPr/>
          <p:nvPr/>
        </p:nvSpPr>
        <p:spPr>
          <a:xfrm rot="1729620">
            <a:off x="6723651" y="3477769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47"/>
          <p:cNvSpPr/>
          <p:nvPr/>
        </p:nvSpPr>
        <p:spPr>
          <a:xfrm rot="1729620">
            <a:off x="6656716" y="3705382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47"/>
          <p:cNvSpPr/>
          <p:nvPr/>
        </p:nvSpPr>
        <p:spPr>
          <a:xfrm rot="1729620">
            <a:off x="6908939" y="3544364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47"/>
          <p:cNvSpPr/>
          <p:nvPr/>
        </p:nvSpPr>
        <p:spPr>
          <a:xfrm rot="1729620">
            <a:off x="7094233" y="3610947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47"/>
          <p:cNvSpPr/>
          <p:nvPr/>
        </p:nvSpPr>
        <p:spPr>
          <a:xfrm rot="1729620">
            <a:off x="5153449" y="3338502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47"/>
          <p:cNvSpPr/>
          <p:nvPr/>
        </p:nvSpPr>
        <p:spPr>
          <a:xfrm rot="1729620">
            <a:off x="4967383" y="3664791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47"/>
          <p:cNvSpPr/>
          <p:nvPr/>
        </p:nvSpPr>
        <p:spPr>
          <a:xfrm rot="1729620">
            <a:off x="5219606" y="3503773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47"/>
          <p:cNvSpPr/>
          <p:nvPr/>
        </p:nvSpPr>
        <p:spPr>
          <a:xfrm rot="1729620">
            <a:off x="5404900" y="3570356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47"/>
          <p:cNvSpPr/>
          <p:nvPr/>
        </p:nvSpPr>
        <p:spPr>
          <a:xfrm rot="1729620">
            <a:off x="5215926" y="3558186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47"/>
          <p:cNvSpPr/>
          <p:nvPr/>
        </p:nvSpPr>
        <p:spPr>
          <a:xfrm rot="1729620">
            <a:off x="5096795" y="3656862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47"/>
          <p:cNvSpPr/>
          <p:nvPr/>
        </p:nvSpPr>
        <p:spPr>
          <a:xfrm rot="1729620">
            <a:off x="5096795" y="3656862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47"/>
          <p:cNvSpPr/>
          <p:nvPr/>
        </p:nvSpPr>
        <p:spPr>
          <a:xfrm rot="1729620">
            <a:off x="5282083" y="3723457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47"/>
          <p:cNvSpPr/>
          <p:nvPr/>
        </p:nvSpPr>
        <p:spPr>
          <a:xfrm rot="1729620">
            <a:off x="5404900" y="3570356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5" name="Google Shape;1585;p47"/>
          <p:cNvSpPr/>
          <p:nvPr/>
        </p:nvSpPr>
        <p:spPr>
          <a:xfrm rot="1729620">
            <a:off x="5404900" y="3570356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47"/>
          <p:cNvSpPr/>
          <p:nvPr/>
        </p:nvSpPr>
        <p:spPr>
          <a:xfrm rot="1729620">
            <a:off x="5467377" y="3790040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47"/>
          <p:cNvSpPr/>
          <p:nvPr/>
        </p:nvSpPr>
        <p:spPr>
          <a:xfrm rot="1729620">
            <a:off x="5501450" y="3607199"/>
            <a:ext cx="139371" cy="138386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88" name="Google Shape;1588;p47"/>
          <p:cNvCxnSpPr/>
          <p:nvPr/>
        </p:nvCxnSpPr>
        <p:spPr>
          <a:xfrm>
            <a:off x="1079018" y="4293392"/>
            <a:ext cx="2235300" cy="313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9" name="Google Shape;1589;p47"/>
          <p:cNvCxnSpPr/>
          <p:nvPr/>
        </p:nvCxnSpPr>
        <p:spPr>
          <a:xfrm rot="10800000">
            <a:off x="1064318" y="2997845"/>
            <a:ext cx="14700" cy="1278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0" name="Google Shape;1590;p47"/>
          <p:cNvCxnSpPr/>
          <p:nvPr/>
        </p:nvCxnSpPr>
        <p:spPr>
          <a:xfrm flipH="1" rot="10800000">
            <a:off x="1110464" y="3729824"/>
            <a:ext cx="1390800" cy="518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1" name="Google Shape;1591;p47"/>
          <p:cNvSpPr/>
          <p:nvPr/>
        </p:nvSpPr>
        <p:spPr>
          <a:xfrm rot="-454822">
            <a:off x="2490318" y="3251835"/>
            <a:ext cx="159191" cy="14989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47"/>
          <p:cNvSpPr/>
          <p:nvPr/>
        </p:nvSpPr>
        <p:spPr>
          <a:xfrm rot="-454822">
            <a:off x="2451818" y="3414470"/>
            <a:ext cx="159191" cy="14989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47"/>
          <p:cNvSpPr/>
          <p:nvPr/>
        </p:nvSpPr>
        <p:spPr>
          <a:xfrm rot="-454822">
            <a:off x="2451818" y="3414470"/>
            <a:ext cx="159191" cy="14989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p47"/>
          <p:cNvSpPr/>
          <p:nvPr/>
        </p:nvSpPr>
        <p:spPr>
          <a:xfrm rot="-475917">
            <a:off x="2611220" y="3668265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47"/>
          <p:cNvSpPr/>
          <p:nvPr/>
        </p:nvSpPr>
        <p:spPr>
          <a:xfrm rot="-454822">
            <a:off x="2666391" y="3351351"/>
            <a:ext cx="159191" cy="14989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6" name="Google Shape;1596;p47"/>
          <p:cNvSpPr/>
          <p:nvPr/>
        </p:nvSpPr>
        <p:spPr>
          <a:xfrm rot="-454822">
            <a:off x="2669972" y="3139369"/>
            <a:ext cx="159191" cy="14989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47"/>
          <p:cNvSpPr/>
          <p:nvPr/>
        </p:nvSpPr>
        <p:spPr>
          <a:xfrm rot="-454822">
            <a:off x="2669972" y="3139369"/>
            <a:ext cx="159191" cy="14989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47"/>
          <p:cNvSpPr/>
          <p:nvPr/>
        </p:nvSpPr>
        <p:spPr>
          <a:xfrm rot="-492282">
            <a:off x="2874029" y="3218089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47"/>
          <p:cNvSpPr/>
          <p:nvPr/>
        </p:nvSpPr>
        <p:spPr>
          <a:xfrm rot="-492282">
            <a:off x="2883734" y="2995322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47"/>
          <p:cNvSpPr/>
          <p:nvPr/>
        </p:nvSpPr>
        <p:spPr>
          <a:xfrm rot="-492282">
            <a:off x="2852273" y="3139576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47"/>
          <p:cNvSpPr/>
          <p:nvPr/>
        </p:nvSpPr>
        <p:spPr>
          <a:xfrm rot="-492282">
            <a:off x="2852273" y="3139576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47"/>
          <p:cNvSpPr/>
          <p:nvPr/>
        </p:nvSpPr>
        <p:spPr>
          <a:xfrm rot="-492282">
            <a:off x="2933493" y="3352356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47"/>
          <p:cNvSpPr/>
          <p:nvPr/>
        </p:nvSpPr>
        <p:spPr>
          <a:xfrm rot="-492282">
            <a:off x="3027614" y="3083590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47"/>
          <p:cNvSpPr/>
          <p:nvPr/>
        </p:nvSpPr>
        <p:spPr>
          <a:xfrm rot="-492282">
            <a:off x="3030540" y="2895568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47"/>
          <p:cNvSpPr/>
          <p:nvPr/>
        </p:nvSpPr>
        <p:spPr>
          <a:xfrm rot="-492282">
            <a:off x="3030540" y="2895568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47"/>
          <p:cNvSpPr/>
          <p:nvPr/>
        </p:nvSpPr>
        <p:spPr>
          <a:xfrm rot="-492282">
            <a:off x="3202953" y="3027592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47"/>
          <p:cNvSpPr/>
          <p:nvPr/>
        </p:nvSpPr>
        <p:spPr>
          <a:xfrm rot="-492282">
            <a:off x="3056147" y="3127346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47"/>
          <p:cNvSpPr/>
          <p:nvPr/>
        </p:nvSpPr>
        <p:spPr>
          <a:xfrm rot="-492282">
            <a:off x="3024687" y="3271600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47"/>
          <p:cNvSpPr/>
          <p:nvPr/>
        </p:nvSpPr>
        <p:spPr>
          <a:xfrm rot="-492282">
            <a:off x="3024687" y="3271600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47"/>
          <p:cNvSpPr/>
          <p:nvPr/>
        </p:nvSpPr>
        <p:spPr>
          <a:xfrm rot="-492282">
            <a:off x="3105907" y="3484380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47"/>
          <p:cNvSpPr/>
          <p:nvPr/>
        </p:nvSpPr>
        <p:spPr>
          <a:xfrm rot="-492282">
            <a:off x="3200028" y="3215614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47"/>
          <p:cNvSpPr/>
          <p:nvPr/>
        </p:nvSpPr>
        <p:spPr>
          <a:xfrm rot="-492282">
            <a:off x="3202953" y="3027592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47"/>
          <p:cNvSpPr/>
          <p:nvPr/>
        </p:nvSpPr>
        <p:spPr>
          <a:xfrm rot="-492282">
            <a:off x="3202953" y="3027592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47"/>
          <p:cNvSpPr/>
          <p:nvPr/>
        </p:nvSpPr>
        <p:spPr>
          <a:xfrm rot="-492282">
            <a:off x="3375367" y="3159616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47"/>
          <p:cNvSpPr/>
          <p:nvPr/>
        </p:nvSpPr>
        <p:spPr>
          <a:xfrm rot="-475917">
            <a:off x="2271865" y="3552469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47"/>
          <p:cNvSpPr/>
          <p:nvPr/>
        </p:nvSpPr>
        <p:spPr>
          <a:xfrm rot="-475917">
            <a:off x="2230416" y="3735147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p47"/>
          <p:cNvSpPr/>
          <p:nvPr/>
        </p:nvSpPr>
        <p:spPr>
          <a:xfrm rot="-475917">
            <a:off x="2230416" y="3735147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47"/>
          <p:cNvSpPr/>
          <p:nvPr/>
        </p:nvSpPr>
        <p:spPr>
          <a:xfrm rot="-475917">
            <a:off x="2337420" y="4004606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47"/>
          <p:cNvSpPr/>
          <p:nvPr/>
        </p:nvSpPr>
        <p:spPr>
          <a:xfrm rot="-475917">
            <a:off x="2461420" y="3664249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47"/>
          <p:cNvSpPr/>
          <p:nvPr/>
        </p:nvSpPr>
        <p:spPr>
          <a:xfrm rot="-454822">
            <a:off x="2415647" y="3438807"/>
            <a:ext cx="159191" cy="14989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47"/>
          <p:cNvSpPr/>
          <p:nvPr/>
        </p:nvSpPr>
        <p:spPr>
          <a:xfrm rot="-454822">
            <a:off x="2415647" y="3438807"/>
            <a:ext cx="159191" cy="14989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47"/>
          <p:cNvSpPr/>
          <p:nvPr/>
        </p:nvSpPr>
        <p:spPr>
          <a:xfrm rot="-475917">
            <a:off x="2692422" y="3593334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47"/>
          <p:cNvSpPr/>
          <p:nvPr/>
        </p:nvSpPr>
        <p:spPr>
          <a:xfrm rot="-492282">
            <a:off x="3503376" y="2734463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47"/>
          <p:cNvSpPr/>
          <p:nvPr/>
        </p:nvSpPr>
        <p:spPr>
          <a:xfrm rot="-492282">
            <a:off x="3214331" y="2787277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47"/>
          <p:cNvSpPr/>
          <p:nvPr/>
        </p:nvSpPr>
        <p:spPr>
          <a:xfrm rot="-492282">
            <a:off x="3214331" y="2787277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47"/>
          <p:cNvSpPr/>
          <p:nvPr/>
        </p:nvSpPr>
        <p:spPr>
          <a:xfrm rot="-492282">
            <a:off x="3295551" y="3000057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47"/>
          <p:cNvSpPr/>
          <p:nvPr/>
        </p:nvSpPr>
        <p:spPr>
          <a:xfrm rot="-492282">
            <a:off x="3389672" y="2731292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47"/>
          <p:cNvSpPr/>
          <p:nvPr/>
        </p:nvSpPr>
        <p:spPr>
          <a:xfrm rot="-492282">
            <a:off x="3565011" y="2675293"/>
            <a:ext cx="130334" cy="132668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47"/>
          <p:cNvSpPr/>
          <p:nvPr/>
        </p:nvSpPr>
        <p:spPr>
          <a:xfrm rot="-475917">
            <a:off x="1778619" y="3724117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0" name="Google Shape;1630;p47"/>
          <p:cNvSpPr/>
          <p:nvPr/>
        </p:nvSpPr>
        <p:spPr>
          <a:xfrm rot="-475917">
            <a:off x="1844175" y="4176255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1" name="Google Shape;1631;p47"/>
          <p:cNvSpPr/>
          <p:nvPr/>
        </p:nvSpPr>
        <p:spPr>
          <a:xfrm rot="-475917">
            <a:off x="1968175" y="3835897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47"/>
          <p:cNvSpPr/>
          <p:nvPr/>
        </p:nvSpPr>
        <p:spPr>
          <a:xfrm rot="-475917">
            <a:off x="2199177" y="3764983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47"/>
          <p:cNvSpPr/>
          <p:nvPr/>
        </p:nvSpPr>
        <p:spPr>
          <a:xfrm rot="-475917">
            <a:off x="2005767" y="3891309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4" name="Google Shape;1634;p47"/>
          <p:cNvSpPr/>
          <p:nvPr/>
        </p:nvSpPr>
        <p:spPr>
          <a:xfrm rot="-475917">
            <a:off x="1964318" y="4073988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47"/>
          <p:cNvSpPr/>
          <p:nvPr/>
        </p:nvSpPr>
        <p:spPr>
          <a:xfrm rot="-475917">
            <a:off x="1964318" y="4073988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47"/>
          <p:cNvSpPr/>
          <p:nvPr/>
        </p:nvSpPr>
        <p:spPr>
          <a:xfrm rot="-475917">
            <a:off x="2195322" y="4003089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47"/>
          <p:cNvSpPr/>
          <p:nvPr/>
        </p:nvSpPr>
        <p:spPr>
          <a:xfrm rot="-475917">
            <a:off x="2199177" y="3764983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p47"/>
          <p:cNvSpPr/>
          <p:nvPr/>
        </p:nvSpPr>
        <p:spPr>
          <a:xfrm rot="-475917">
            <a:off x="2199177" y="3764983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9" name="Google Shape;1639;p47"/>
          <p:cNvSpPr/>
          <p:nvPr/>
        </p:nvSpPr>
        <p:spPr>
          <a:xfrm rot="-475917">
            <a:off x="2426324" y="3932174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47"/>
          <p:cNvSpPr/>
          <p:nvPr/>
        </p:nvSpPr>
        <p:spPr>
          <a:xfrm rot="-475917">
            <a:off x="2321171" y="3730114"/>
            <a:ext cx="171743" cy="168264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F99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41" name="Google Shape;1641;p47"/>
          <p:cNvCxnSpPr/>
          <p:nvPr/>
        </p:nvCxnSpPr>
        <p:spPr>
          <a:xfrm flipH="1" rot="10800000">
            <a:off x="1599050" y="2482875"/>
            <a:ext cx="2404500" cy="1907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642" name="Google Shape;1642;p47"/>
          <p:cNvCxnSpPr/>
          <p:nvPr/>
        </p:nvCxnSpPr>
        <p:spPr>
          <a:xfrm>
            <a:off x="2404475" y="3122600"/>
            <a:ext cx="706200" cy="735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643" name="Google Shape;1643;p47"/>
          <p:cNvSpPr txBox="1"/>
          <p:nvPr/>
        </p:nvSpPr>
        <p:spPr>
          <a:xfrm>
            <a:off x="5574425" y="4326700"/>
            <a:ext cx="803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PC1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644" name="Google Shape;1644;p47"/>
          <p:cNvSpPr txBox="1"/>
          <p:nvPr/>
        </p:nvSpPr>
        <p:spPr>
          <a:xfrm>
            <a:off x="4020613" y="3611650"/>
            <a:ext cx="803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PC2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48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0" name="Google Shape;1650;p48"/>
          <p:cNvSpPr txBox="1"/>
          <p:nvPr/>
        </p:nvSpPr>
        <p:spPr>
          <a:xfrm>
            <a:off x="682375" y="1398250"/>
            <a:ext cx="4031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Principal Components</a:t>
            </a:r>
            <a:endParaRPr sz="18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-"/>
            </a:pPr>
            <a:r>
              <a:rPr lang="en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Linear combos of features</a:t>
            </a:r>
            <a:endParaRPr sz="18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-"/>
            </a:pPr>
            <a:r>
              <a:rPr lang="en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Ranked by importance</a:t>
            </a:r>
            <a:endParaRPr sz="18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651" name="Google Shape;1651;p48"/>
          <p:cNvSpPr txBox="1"/>
          <p:nvPr/>
        </p:nvSpPr>
        <p:spPr>
          <a:xfrm>
            <a:off x="1201900" y="354600"/>
            <a:ext cx="7109700" cy="8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PCA</a:t>
            </a:r>
            <a:endParaRPr sz="40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652" name="Google Shape;1652;p48"/>
          <p:cNvSpPr txBox="1"/>
          <p:nvPr/>
        </p:nvSpPr>
        <p:spPr>
          <a:xfrm>
            <a:off x="1379800" y="3158950"/>
            <a:ext cx="65739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PC1 &gt; PC2 &gt; PC3 &gt; PC4 &gt; PC5 &gt; PC6 &gt; PC7 …. PCn </a:t>
            </a:r>
            <a:endParaRPr sz="2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653" name="Google Shape;1653;p48"/>
          <p:cNvSpPr/>
          <p:nvPr/>
        </p:nvSpPr>
        <p:spPr>
          <a:xfrm rot="-5400000">
            <a:off x="2513975" y="2629675"/>
            <a:ext cx="343500" cy="2469600"/>
          </a:xfrm>
          <a:prstGeom prst="leftBrace">
            <a:avLst>
              <a:gd fmla="val 8333" name="adj1"/>
              <a:gd fmla="val 52219" name="adj2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54" name="Google Shape;1654;p48"/>
          <p:cNvSpPr txBox="1"/>
          <p:nvPr/>
        </p:nvSpPr>
        <p:spPr>
          <a:xfrm>
            <a:off x="2096475" y="4095350"/>
            <a:ext cx="17766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Ex. Select top N?</a:t>
            </a:r>
            <a:endParaRPr/>
          </a:p>
        </p:txBody>
      </p:sp>
      <p:sp>
        <p:nvSpPr>
          <p:cNvPr id="1655" name="Google Shape;1655;p48"/>
          <p:cNvSpPr txBox="1"/>
          <p:nvPr/>
        </p:nvSpPr>
        <p:spPr>
          <a:xfrm>
            <a:off x="4453600" y="1398250"/>
            <a:ext cx="3858000" cy="14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Key Take-Away: </a:t>
            </a:r>
            <a:endParaRPr sz="1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Char char="-"/>
            </a:pPr>
            <a:r>
              <a:rPr lang="en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Not really “feature selection”</a:t>
            </a:r>
            <a:endParaRPr sz="1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Char char="-"/>
            </a:pPr>
            <a:r>
              <a:rPr lang="en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Feature “generation”?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49"/>
          <p:cNvSpPr txBox="1"/>
          <p:nvPr>
            <p:ph idx="4294967295" type="ctrTitle"/>
          </p:nvPr>
        </p:nvSpPr>
        <p:spPr>
          <a:xfrm>
            <a:off x="701529" y="897542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Extra Materials!</a:t>
            </a:r>
            <a:endParaRPr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See </a:t>
            </a:r>
            <a:r>
              <a:rPr lang="en" sz="2400"/>
              <a:t>supplementary</a:t>
            </a:r>
            <a:r>
              <a:rPr lang="en" sz="2400"/>
              <a:t> Slides for Investigation of: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Hierarchical</a:t>
            </a:r>
            <a:r>
              <a:rPr lang="en" sz="2400"/>
              <a:t> Clustering</a:t>
            </a:r>
            <a:br>
              <a:rPr lang="en" sz="2400"/>
            </a:br>
            <a:r>
              <a:rPr lang="en" sz="2400"/>
              <a:t>DBSCAN</a:t>
            </a:r>
            <a:endParaRPr sz="2400"/>
          </a:p>
        </p:txBody>
      </p:sp>
      <p:sp>
        <p:nvSpPr>
          <p:cNvPr id="1661" name="Google Shape;1661;p49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50"/>
          <p:cNvSpPr txBox="1"/>
          <p:nvPr>
            <p:ph idx="4294967295" type="ctrTitle"/>
          </p:nvPr>
        </p:nvSpPr>
        <p:spPr>
          <a:xfrm>
            <a:off x="701529" y="897542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Questions?</a:t>
            </a:r>
            <a:endParaRPr sz="7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Survey: go.hack.gt/workshop-unsupervisedlearning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/>
          </a:p>
        </p:txBody>
      </p:sp>
      <p:sp>
        <p:nvSpPr>
          <p:cNvPr id="1667" name="Google Shape;1667;p50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8"/>
          <p:cNvSpPr txBox="1"/>
          <p:nvPr>
            <p:ph idx="4294967295" type="ctrTitle"/>
          </p:nvPr>
        </p:nvSpPr>
        <p:spPr>
          <a:xfrm>
            <a:off x="709394" y="2038650"/>
            <a:ext cx="77724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But what even is a model? </a:t>
            </a:r>
            <a:endParaRPr sz="4800"/>
          </a:p>
        </p:txBody>
      </p:sp>
      <p:sp>
        <p:nvSpPr>
          <p:cNvPr id="821" name="Google Shape;821;p18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9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7" name="Google Shape;827;p19"/>
          <p:cNvSpPr/>
          <p:nvPr/>
        </p:nvSpPr>
        <p:spPr>
          <a:xfrm>
            <a:off x="3147686" y="2137250"/>
            <a:ext cx="2414700" cy="2091900"/>
          </a:xfrm>
          <a:prstGeom prst="hexagon">
            <a:avLst>
              <a:gd fmla="val 29110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Decision Boundaries</a:t>
            </a:r>
            <a:endParaRPr b="1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28" name="Google Shape;828;p19"/>
          <p:cNvSpPr txBox="1"/>
          <p:nvPr/>
        </p:nvSpPr>
        <p:spPr>
          <a:xfrm>
            <a:off x="1587500" y="1202200"/>
            <a:ext cx="64671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7F7F7"/>
                </a:solidFill>
                <a:latin typeface="Nixie One"/>
                <a:ea typeface="Nixie One"/>
                <a:cs typeface="Nixie One"/>
                <a:sym typeface="Nixie One"/>
              </a:rPr>
              <a:t>Three Ways to Consider </a:t>
            </a:r>
            <a:endParaRPr sz="3000">
              <a:solidFill>
                <a:srgbClr val="F7F7F7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7F7F7"/>
                </a:solidFill>
                <a:latin typeface="Nixie One"/>
                <a:ea typeface="Nixie One"/>
                <a:cs typeface="Nixie One"/>
                <a:sym typeface="Nixie One"/>
              </a:rPr>
              <a:t>Models  and Computation</a:t>
            </a:r>
            <a:endParaRPr sz="3000">
              <a:solidFill>
                <a:srgbClr val="F7F7F7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829" name="Google Shape;829;p19"/>
          <p:cNvSpPr/>
          <p:nvPr/>
        </p:nvSpPr>
        <p:spPr>
          <a:xfrm>
            <a:off x="1275500" y="2137250"/>
            <a:ext cx="2414700" cy="2091900"/>
          </a:xfrm>
          <a:prstGeom prst="hexagon">
            <a:avLst>
              <a:gd fmla="val 29110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Picture Representation</a:t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30" name="Google Shape;830;p19"/>
          <p:cNvSpPr/>
          <p:nvPr/>
        </p:nvSpPr>
        <p:spPr>
          <a:xfrm>
            <a:off x="5019872" y="2137250"/>
            <a:ext cx="2414700" cy="2091900"/>
          </a:xfrm>
          <a:prstGeom prst="hexagon">
            <a:avLst>
              <a:gd fmla="val 29110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Mathematical Formulation</a:t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20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6" name="Google Shape;8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5200" y="1820225"/>
            <a:ext cx="3450175" cy="208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925" y="1787953"/>
            <a:ext cx="3253867" cy="20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20"/>
          <p:cNvSpPr txBox="1"/>
          <p:nvPr/>
        </p:nvSpPr>
        <p:spPr>
          <a:xfrm>
            <a:off x="893650" y="354600"/>
            <a:ext cx="79392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1) Pictorial Representations</a:t>
            </a:r>
            <a:endParaRPr sz="4000">
              <a:solidFill>
                <a:srgbClr val="19BBD5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21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4" name="Google Shape;844;p21"/>
          <p:cNvSpPr/>
          <p:nvPr/>
        </p:nvSpPr>
        <p:spPr>
          <a:xfrm>
            <a:off x="5784700" y="3211200"/>
            <a:ext cx="1414646" cy="1293048"/>
          </a:xfrm>
          <a:custGeom>
            <a:rect b="b" l="l" r="r" t="t"/>
            <a:pathLst>
              <a:path extrusionOk="0" h="51144" w="61333">
                <a:moveTo>
                  <a:pt x="12669" y="11212"/>
                </a:moveTo>
                <a:cubicBezTo>
                  <a:pt x="10979" y="13635"/>
                  <a:pt x="13627" y="19156"/>
                  <a:pt x="11993" y="22029"/>
                </a:cubicBezTo>
                <a:cubicBezTo>
                  <a:pt x="10359" y="24902"/>
                  <a:pt x="4782" y="25241"/>
                  <a:pt x="2866" y="28452"/>
                </a:cubicBezTo>
                <a:cubicBezTo>
                  <a:pt x="951" y="31663"/>
                  <a:pt x="-908" y="37579"/>
                  <a:pt x="500" y="41297"/>
                </a:cubicBezTo>
                <a:cubicBezTo>
                  <a:pt x="1909" y="45016"/>
                  <a:pt x="8049" y="49918"/>
                  <a:pt x="11317" y="50763"/>
                </a:cubicBezTo>
                <a:cubicBezTo>
                  <a:pt x="14585" y="51608"/>
                  <a:pt x="16613" y="46312"/>
                  <a:pt x="20106" y="46368"/>
                </a:cubicBezTo>
                <a:cubicBezTo>
                  <a:pt x="23599" y="46424"/>
                  <a:pt x="28107" y="51270"/>
                  <a:pt x="32276" y="51101"/>
                </a:cubicBezTo>
                <a:cubicBezTo>
                  <a:pt x="36445" y="50932"/>
                  <a:pt x="40558" y="45692"/>
                  <a:pt x="45121" y="45354"/>
                </a:cubicBezTo>
                <a:cubicBezTo>
                  <a:pt x="49685" y="45016"/>
                  <a:pt x="57234" y="51269"/>
                  <a:pt x="59657" y="49072"/>
                </a:cubicBezTo>
                <a:cubicBezTo>
                  <a:pt x="62080" y="46875"/>
                  <a:pt x="61629" y="36057"/>
                  <a:pt x="59657" y="32170"/>
                </a:cubicBezTo>
                <a:cubicBezTo>
                  <a:pt x="57685" y="28283"/>
                  <a:pt x="49515" y="29128"/>
                  <a:pt x="47825" y="25748"/>
                </a:cubicBezTo>
                <a:cubicBezTo>
                  <a:pt x="46135" y="22368"/>
                  <a:pt x="50925" y="14705"/>
                  <a:pt x="49516" y="11888"/>
                </a:cubicBezTo>
                <a:cubicBezTo>
                  <a:pt x="48108" y="9071"/>
                  <a:pt x="42698" y="10817"/>
                  <a:pt x="39374" y="8845"/>
                </a:cubicBezTo>
                <a:cubicBezTo>
                  <a:pt x="36050" y="6873"/>
                  <a:pt x="32444" y="281"/>
                  <a:pt x="29571" y="56"/>
                </a:cubicBezTo>
                <a:cubicBezTo>
                  <a:pt x="26698" y="-169"/>
                  <a:pt x="24951" y="5634"/>
                  <a:pt x="22134" y="7493"/>
                </a:cubicBezTo>
                <a:cubicBezTo>
                  <a:pt x="19317" y="9352"/>
                  <a:pt x="14359" y="8789"/>
                  <a:pt x="12669" y="11212"/>
                </a:cubicBezTo>
                <a:close/>
              </a:path>
            </a:pathLst>
          </a:custGeom>
          <a:noFill/>
          <a:ln cap="flat" cmpd="sng" w="952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45" name="Google Shape;845;p21"/>
          <p:cNvSpPr txBox="1"/>
          <p:nvPr/>
        </p:nvSpPr>
        <p:spPr>
          <a:xfrm>
            <a:off x="926925" y="507000"/>
            <a:ext cx="7905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2) Decision Boundaries</a:t>
            </a:r>
            <a:endParaRPr sz="4000">
              <a:solidFill>
                <a:srgbClr val="19BBD5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cxnSp>
        <p:nvCxnSpPr>
          <p:cNvPr id="846" name="Google Shape;846;p21"/>
          <p:cNvCxnSpPr/>
          <p:nvPr/>
        </p:nvCxnSpPr>
        <p:spPr>
          <a:xfrm rot="10800000">
            <a:off x="1671100" y="2826400"/>
            <a:ext cx="2287800" cy="1230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7" name="Google Shape;847;p21"/>
          <p:cNvCxnSpPr/>
          <p:nvPr/>
        </p:nvCxnSpPr>
        <p:spPr>
          <a:xfrm rot="10800000">
            <a:off x="1740450" y="4633350"/>
            <a:ext cx="2287800" cy="1230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8" name="Google Shape;848;p21"/>
          <p:cNvCxnSpPr/>
          <p:nvPr/>
        </p:nvCxnSpPr>
        <p:spPr>
          <a:xfrm flipH="1">
            <a:off x="5232975" y="3280575"/>
            <a:ext cx="9600" cy="141390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9" name="Google Shape;849;p21"/>
          <p:cNvCxnSpPr/>
          <p:nvPr/>
        </p:nvCxnSpPr>
        <p:spPr>
          <a:xfrm rot="10800000">
            <a:off x="5242625" y="4694175"/>
            <a:ext cx="2287800" cy="1230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0" name="Google Shape;850;p21"/>
          <p:cNvSpPr/>
          <p:nvPr/>
        </p:nvSpPr>
        <p:spPr>
          <a:xfrm>
            <a:off x="2824950" y="1655450"/>
            <a:ext cx="118800" cy="118800"/>
          </a:xfrm>
          <a:prstGeom prst="ellipse">
            <a:avLst/>
          </a:prstGeom>
          <a:solidFill>
            <a:srgbClr val="B1FF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21"/>
          <p:cNvSpPr/>
          <p:nvPr/>
        </p:nvSpPr>
        <p:spPr>
          <a:xfrm>
            <a:off x="3109825" y="2029600"/>
            <a:ext cx="137100" cy="137100"/>
          </a:xfrm>
          <a:prstGeom prst="triangle">
            <a:avLst>
              <a:gd fmla="val 50000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21"/>
          <p:cNvSpPr/>
          <p:nvPr/>
        </p:nvSpPr>
        <p:spPr>
          <a:xfrm>
            <a:off x="2075750" y="3358588"/>
            <a:ext cx="137100" cy="137100"/>
          </a:xfrm>
          <a:prstGeom prst="ellipse">
            <a:avLst/>
          </a:prstGeom>
          <a:solidFill>
            <a:srgbClr val="B1FF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21"/>
          <p:cNvSpPr/>
          <p:nvPr/>
        </p:nvSpPr>
        <p:spPr>
          <a:xfrm>
            <a:off x="2094050" y="2102125"/>
            <a:ext cx="118800" cy="118800"/>
          </a:xfrm>
          <a:prstGeom prst="ellipse">
            <a:avLst/>
          </a:prstGeom>
          <a:solidFill>
            <a:srgbClr val="B1FF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21"/>
          <p:cNvSpPr/>
          <p:nvPr/>
        </p:nvSpPr>
        <p:spPr>
          <a:xfrm>
            <a:off x="2301275" y="1655450"/>
            <a:ext cx="118800" cy="118800"/>
          </a:xfrm>
          <a:prstGeom prst="ellipse">
            <a:avLst/>
          </a:prstGeom>
          <a:solidFill>
            <a:srgbClr val="B1FF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21"/>
          <p:cNvSpPr/>
          <p:nvPr/>
        </p:nvSpPr>
        <p:spPr>
          <a:xfrm>
            <a:off x="2601938" y="2029600"/>
            <a:ext cx="118800" cy="118800"/>
          </a:xfrm>
          <a:prstGeom prst="ellipse">
            <a:avLst/>
          </a:prstGeom>
          <a:solidFill>
            <a:srgbClr val="B1FF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21"/>
          <p:cNvSpPr/>
          <p:nvPr/>
        </p:nvSpPr>
        <p:spPr>
          <a:xfrm>
            <a:off x="2824938" y="1383075"/>
            <a:ext cx="118800" cy="118800"/>
          </a:xfrm>
          <a:prstGeom prst="ellipse">
            <a:avLst/>
          </a:prstGeom>
          <a:solidFill>
            <a:srgbClr val="B1FF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21"/>
          <p:cNvSpPr/>
          <p:nvPr/>
        </p:nvSpPr>
        <p:spPr>
          <a:xfrm>
            <a:off x="3420775" y="1770788"/>
            <a:ext cx="137100" cy="137100"/>
          </a:xfrm>
          <a:prstGeom prst="triangle">
            <a:avLst>
              <a:gd fmla="val 50000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21"/>
          <p:cNvSpPr/>
          <p:nvPr/>
        </p:nvSpPr>
        <p:spPr>
          <a:xfrm>
            <a:off x="2542125" y="2503200"/>
            <a:ext cx="137100" cy="137100"/>
          </a:xfrm>
          <a:prstGeom prst="triangle">
            <a:avLst>
              <a:gd fmla="val 50000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21"/>
          <p:cNvSpPr/>
          <p:nvPr/>
        </p:nvSpPr>
        <p:spPr>
          <a:xfrm>
            <a:off x="2885175" y="2503200"/>
            <a:ext cx="137100" cy="137100"/>
          </a:xfrm>
          <a:prstGeom prst="triangle">
            <a:avLst>
              <a:gd fmla="val 50000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21"/>
          <p:cNvSpPr/>
          <p:nvPr/>
        </p:nvSpPr>
        <p:spPr>
          <a:xfrm>
            <a:off x="3246925" y="2305838"/>
            <a:ext cx="137100" cy="137100"/>
          </a:xfrm>
          <a:prstGeom prst="triangle">
            <a:avLst>
              <a:gd fmla="val 50000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21"/>
          <p:cNvSpPr/>
          <p:nvPr/>
        </p:nvSpPr>
        <p:spPr>
          <a:xfrm>
            <a:off x="2420075" y="3424975"/>
            <a:ext cx="137100" cy="137100"/>
          </a:xfrm>
          <a:prstGeom prst="ellipse">
            <a:avLst/>
          </a:prstGeom>
          <a:solidFill>
            <a:srgbClr val="B1FF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21"/>
          <p:cNvSpPr/>
          <p:nvPr/>
        </p:nvSpPr>
        <p:spPr>
          <a:xfrm>
            <a:off x="1889825" y="3562075"/>
            <a:ext cx="137100" cy="137100"/>
          </a:xfrm>
          <a:prstGeom prst="ellipse">
            <a:avLst/>
          </a:prstGeom>
          <a:solidFill>
            <a:srgbClr val="B1FF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21"/>
          <p:cNvSpPr/>
          <p:nvPr/>
        </p:nvSpPr>
        <p:spPr>
          <a:xfrm>
            <a:off x="1889825" y="4422550"/>
            <a:ext cx="137100" cy="137100"/>
          </a:xfrm>
          <a:prstGeom prst="ellipse">
            <a:avLst/>
          </a:prstGeom>
          <a:solidFill>
            <a:srgbClr val="B1FF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21"/>
          <p:cNvSpPr/>
          <p:nvPr/>
        </p:nvSpPr>
        <p:spPr>
          <a:xfrm>
            <a:off x="2176350" y="4422550"/>
            <a:ext cx="137100" cy="137100"/>
          </a:xfrm>
          <a:prstGeom prst="ellipse">
            <a:avLst/>
          </a:prstGeom>
          <a:solidFill>
            <a:srgbClr val="B1FF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21"/>
          <p:cNvSpPr/>
          <p:nvPr/>
        </p:nvSpPr>
        <p:spPr>
          <a:xfrm>
            <a:off x="2462875" y="4321075"/>
            <a:ext cx="137100" cy="137100"/>
          </a:xfrm>
          <a:prstGeom prst="ellipse">
            <a:avLst/>
          </a:prstGeom>
          <a:solidFill>
            <a:srgbClr val="B1FF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21"/>
          <p:cNvSpPr/>
          <p:nvPr/>
        </p:nvSpPr>
        <p:spPr>
          <a:xfrm>
            <a:off x="1889825" y="3981150"/>
            <a:ext cx="137100" cy="137100"/>
          </a:xfrm>
          <a:prstGeom prst="triangle">
            <a:avLst>
              <a:gd fmla="val 50000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21"/>
          <p:cNvSpPr/>
          <p:nvPr/>
        </p:nvSpPr>
        <p:spPr>
          <a:xfrm>
            <a:off x="2292125" y="3923763"/>
            <a:ext cx="137100" cy="137100"/>
          </a:xfrm>
          <a:prstGeom prst="triangle">
            <a:avLst>
              <a:gd fmla="val 50000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21"/>
          <p:cNvSpPr/>
          <p:nvPr/>
        </p:nvSpPr>
        <p:spPr>
          <a:xfrm>
            <a:off x="2155025" y="3858138"/>
            <a:ext cx="137100" cy="137100"/>
          </a:xfrm>
          <a:prstGeom prst="triangle">
            <a:avLst>
              <a:gd fmla="val 50000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21"/>
          <p:cNvSpPr/>
          <p:nvPr/>
        </p:nvSpPr>
        <p:spPr>
          <a:xfrm>
            <a:off x="2706750" y="3823388"/>
            <a:ext cx="137100" cy="137100"/>
          </a:xfrm>
          <a:prstGeom prst="triangle">
            <a:avLst>
              <a:gd fmla="val 50000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21"/>
          <p:cNvSpPr/>
          <p:nvPr/>
        </p:nvSpPr>
        <p:spPr>
          <a:xfrm>
            <a:off x="2931400" y="3280575"/>
            <a:ext cx="137100" cy="137100"/>
          </a:xfrm>
          <a:prstGeom prst="triangle">
            <a:avLst>
              <a:gd fmla="val 50000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21"/>
          <p:cNvSpPr/>
          <p:nvPr/>
        </p:nvSpPr>
        <p:spPr>
          <a:xfrm>
            <a:off x="2855138" y="3956963"/>
            <a:ext cx="137100" cy="137100"/>
          </a:xfrm>
          <a:prstGeom prst="triangle">
            <a:avLst>
              <a:gd fmla="val 50000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21"/>
          <p:cNvSpPr/>
          <p:nvPr/>
        </p:nvSpPr>
        <p:spPr>
          <a:xfrm>
            <a:off x="3068500" y="3556813"/>
            <a:ext cx="137100" cy="137100"/>
          </a:xfrm>
          <a:prstGeom prst="triangle">
            <a:avLst>
              <a:gd fmla="val 50000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21"/>
          <p:cNvSpPr/>
          <p:nvPr/>
        </p:nvSpPr>
        <p:spPr>
          <a:xfrm>
            <a:off x="3121363" y="3901563"/>
            <a:ext cx="137100" cy="137100"/>
          </a:xfrm>
          <a:prstGeom prst="triangle">
            <a:avLst>
              <a:gd fmla="val 50000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21"/>
          <p:cNvSpPr/>
          <p:nvPr/>
        </p:nvSpPr>
        <p:spPr>
          <a:xfrm>
            <a:off x="3724275" y="3280575"/>
            <a:ext cx="137100" cy="137100"/>
          </a:xfrm>
          <a:prstGeom prst="ellipse">
            <a:avLst/>
          </a:prstGeom>
          <a:solidFill>
            <a:srgbClr val="B1FF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21"/>
          <p:cNvSpPr/>
          <p:nvPr/>
        </p:nvSpPr>
        <p:spPr>
          <a:xfrm>
            <a:off x="3626363" y="3536800"/>
            <a:ext cx="137100" cy="137100"/>
          </a:xfrm>
          <a:prstGeom prst="ellipse">
            <a:avLst/>
          </a:prstGeom>
          <a:solidFill>
            <a:srgbClr val="B1FF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21"/>
          <p:cNvSpPr/>
          <p:nvPr/>
        </p:nvSpPr>
        <p:spPr>
          <a:xfrm>
            <a:off x="3693988" y="3918975"/>
            <a:ext cx="137100" cy="137100"/>
          </a:xfrm>
          <a:prstGeom prst="ellipse">
            <a:avLst/>
          </a:prstGeom>
          <a:solidFill>
            <a:srgbClr val="B1FF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7" name="Google Shape;877;p21"/>
          <p:cNvCxnSpPr/>
          <p:nvPr/>
        </p:nvCxnSpPr>
        <p:spPr>
          <a:xfrm flipH="1">
            <a:off x="2633613" y="3229975"/>
            <a:ext cx="14100" cy="52710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8" name="Google Shape;878;p21"/>
          <p:cNvCxnSpPr/>
          <p:nvPr/>
        </p:nvCxnSpPr>
        <p:spPr>
          <a:xfrm rot="10800000">
            <a:off x="1765125" y="3758425"/>
            <a:ext cx="870600" cy="510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9" name="Google Shape;879;p21"/>
          <p:cNvCxnSpPr/>
          <p:nvPr/>
        </p:nvCxnSpPr>
        <p:spPr>
          <a:xfrm flipH="1">
            <a:off x="3480925" y="3324075"/>
            <a:ext cx="16800" cy="129300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0" name="Google Shape;880;p21"/>
          <p:cNvCxnSpPr/>
          <p:nvPr/>
        </p:nvCxnSpPr>
        <p:spPr>
          <a:xfrm flipH="1">
            <a:off x="2604800" y="3728775"/>
            <a:ext cx="11700" cy="48270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1" name="Google Shape;881;p21"/>
          <p:cNvCxnSpPr/>
          <p:nvPr/>
        </p:nvCxnSpPr>
        <p:spPr>
          <a:xfrm rot="10800000">
            <a:off x="1756113" y="4199475"/>
            <a:ext cx="1709100" cy="1620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2" name="Google Shape;882;p21"/>
          <p:cNvSpPr/>
          <p:nvPr/>
        </p:nvSpPr>
        <p:spPr>
          <a:xfrm>
            <a:off x="3654363" y="4422538"/>
            <a:ext cx="137100" cy="137100"/>
          </a:xfrm>
          <a:prstGeom prst="triangle">
            <a:avLst>
              <a:gd fmla="val 50000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3" name="Google Shape;883;p21"/>
          <p:cNvCxnSpPr/>
          <p:nvPr/>
        </p:nvCxnSpPr>
        <p:spPr>
          <a:xfrm flipH="1">
            <a:off x="3481300" y="4372000"/>
            <a:ext cx="523500" cy="240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4" name="Google Shape;884;p21"/>
          <p:cNvSpPr/>
          <p:nvPr/>
        </p:nvSpPr>
        <p:spPr>
          <a:xfrm>
            <a:off x="3109813" y="4355963"/>
            <a:ext cx="137100" cy="137100"/>
          </a:xfrm>
          <a:prstGeom prst="ellipse">
            <a:avLst/>
          </a:prstGeom>
          <a:solidFill>
            <a:srgbClr val="B1FF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5" name="Google Shape;885;p21"/>
          <p:cNvCxnSpPr/>
          <p:nvPr/>
        </p:nvCxnSpPr>
        <p:spPr>
          <a:xfrm flipH="1" rot="10800000">
            <a:off x="1832875" y="1532450"/>
            <a:ext cx="1918500" cy="119160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6" name="Google Shape;886;p21"/>
          <p:cNvSpPr/>
          <p:nvPr/>
        </p:nvSpPr>
        <p:spPr>
          <a:xfrm>
            <a:off x="6617275" y="3744350"/>
            <a:ext cx="137100" cy="137100"/>
          </a:xfrm>
          <a:prstGeom prst="triangle">
            <a:avLst>
              <a:gd fmla="val 50000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21"/>
          <p:cNvSpPr/>
          <p:nvPr/>
        </p:nvSpPr>
        <p:spPr>
          <a:xfrm>
            <a:off x="5948175" y="4139025"/>
            <a:ext cx="137100" cy="137100"/>
          </a:xfrm>
          <a:prstGeom prst="triangle">
            <a:avLst>
              <a:gd fmla="val 50000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21"/>
          <p:cNvSpPr/>
          <p:nvPr/>
        </p:nvSpPr>
        <p:spPr>
          <a:xfrm>
            <a:off x="6456013" y="4217938"/>
            <a:ext cx="137100" cy="137100"/>
          </a:xfrm>
          <a:prstGeom prst="triangle">
            <a:avLst>
              <a:gd fmla="val 50000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21"/>
          <p:cNvSpPr/>
          <p:nvPr/>
        </p:nvSpPr>
        <p:spPr>
          <a:xfrm>
            <a:off x="6219988" y="4038663"/>
            <a:ext cx="137100" cy="137100"/>
          </a:xfrm>
          <a:prstGeom prst="triangle">
            <a:avLst>
              <a:gd fmla="val 50000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21"/>
          <p:cNvSpPr/>
          <p:nvPr/>
        </p:nvSpPr>
        <p:spPr>
          <a:xfrm>
            <a:off x="6199950" y="3772975"/>
            <a:ext cx="137100" cy="137100"/>
          </a:xfrm>
          <a:prstGeom prst="triangle">
            <a:avLst>
              <a:gd fmla="val 50000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21"/>
          <p:cNvSpPr/>
          <p:nvPr/>
        </p:nvSpPr>
        <p:spPr>
          <a:xfrm>
            <a:off x="6862450" y="4139025"/>
            <a:ext cx="137100" cy="137100"/>
          </a:xfrm>
          <a:prstGeom prst="triangle">
            <a:avLst>
              <a:gd fmla="val 50000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21"/>
          <p:cNvSpPr/>
          <p:nvPr/>
        </p:nvSpPr>
        <p:spPr>
          <a:xfrm>
            <a:off x="6387463" y="3358600"/>
            <a:ext cx="137100" cy="137100"/>
          </a:xfrm>
          <a:prstGeom prst="triangle">
            <a:avLst>
              <a:gd fmla="val 50000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21"/>
          <p:cNvSpPr/>
          <p:nvPr/>
        </p:nvSpPr>
        <p:spPr>
          <a:xfrm>
            <a:off x="7034588" y="3753500"/>
            <a:ext cx="118800" cy="118800"/>
          </a:xfrm>
          <a:prstGeom prst="ellipse">
            <a:avLst/>
          </a:prstGeom>
          <a:solidFill>
            <a:srgbClr val="B1FF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21"/>
          <p:cNvSpPr/>
          <p:nvPr/>
        </p:nvSpPr>
        <p:spPr>
          <a:xfrm>
            <a:off x="5652713" y="3607250"/>
            <a:ext cx="137100" cy="137100"/>
          </a:xfrm>
          <a:prstGeom prst="ellipse">
            <a:avLst/>
          </a:prstGeom>
          <a:solidFill>
            <a:srgbClr val="B1FF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21"/>
          <p:cNvSpPr/>
          <p:nvPr/>
        </p:nvSpPr>
        <p:spPr>
          <a:xfrm>
            <a:off x="5577525" y="4094063"/>
            <a:ext cx="137100" cy="137100"/>
          </a:xfrm>
          <a:prstGeom prst="ellipse">
            <a:avLst/>
          </a:prstGeom>
          <a:solidFill>
            <a:srgbClr val="B1FF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21"/>
          <p:cNvSpPr/>
          <p:nvPr/>
        </p:nvSpPr>
        <p:spPr>
          <a:xfrm>
            <a:off x="5577525" y="4493075"/>
            <a:ext cx="137100" cy="137100"/>
          </a:xfrm>
          <a:prstGeom prst="ellipse">
            <a:avLst/>
          </a:prstGeom>
          <a:solidFill>
            <a:srgbClr val="B1FF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21"/>
          <p:cNvSpPr/>
          <p:nvPr/>
        </p:nvSpPr>
        <p:spPr>
          <a:xfrm>
            <a:off x="6754375" y="4493075"/>
            <a:ext cx="137100" cy="137100"/>
          </a:xfrm>
          <a:prstGeom prst="ellipse">
            <a:avLst/>
          </a:prstGeom>
          <a:solidFill>
            <a:srgbClr val="B1FF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21"/>
          <p:cNvSpPr/>
          <p:nvPr/>
        </p:nvSpPr>
        <p:spPr>
          <a:xfrm>
            <a:off x="5912475" y="3280575"/>
            <a:ext cx="137100" cy="137100"/>
          </a:xfrm>
          <a:prstGeom prst="ellipse">
            <a:avLst/>
          </a:prstGeom>
          <a:solidFill>
            <a:srgbClr val="B1FF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21"/>
          <p:cNvSpPr/>
          <p:nvPr/>
        </p:nvSpPr>
        <p:spPr>
          <a:xfrm>
            <a:off x="7332275" y="4217950"/>
            <a:ext cx="137100" cy="137100"/>
          </a:xfrm>
          <a:prstGeom prst="ellipse">
            <a:avLst/>
          </a:prstGeom>
          <a:solidFill>
            <a:srgbClr val="B1FF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21"/>
          <p:cNvSpPr/>
          <p:nvPr/>
        </p:nvSpPr>
        <p:spPr>
          <a:xfrm>
            <a:off x="6862450" y="3280575"/>
            <a:ext cx="137100" cy="137100"/>
          </a:xfrm>
          <a:prstGeom prst="ellipse">
            <a:avLst/>
          </a:prstGeom>
          <a:solidFill>
            <a:srgbClr val="B1FF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21"/>
          <p:cNvSpPr/>
          <p:nvPr/>
        </p:nvSpPr>
        <p:spPr>
          <a:xfrm>
            <a:off x="6423475" y="3607250"/>
            <a:ext cx="137100" cy="137100"/>
          </a:xfrm>
          <a:prstGeom prst="triangle">
            <a:avLst>
              <a:gd fmla="val 50000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21"/>
          <p:cNvSpPr txBox="1"/>
          <p:nvPr/>
        </p:nvSpPr>
        <p:spPr>
          <a:xfrm>
            <a:off x="4773850" y="1509750"/>
            <a:ext cx="31356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-"/>
            </a:pPr>
            <a:r>
              <a:rPr lang="en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SVM</a:t>
            </a:r>
            <a:endParaRPr sz="18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-"/>
            </a:pPr>
            <a:r>
              <a:rPr lang="en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Decision Tree</a:t>
            </a:r>
            <a:endParaRPr sz="18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-"/>
            </a:pPr>
            <a:r>
              <a:rPr lang="en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Neural Network</a:t>
            </a:r>
            <a:endParaRPr sz="18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903" name="Google Shape;903;p21"/>
          <p:cNvCxnSpPr/>
          <p:nvPr/>
        </p:nvCxnSpPr>
        <p:spPr>
          <a:xfrm flipH="1">
            <a:off x="1661450" y="1412800"/>
            <a:ext cx="9600" cy="141390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4" name="Google Shape;904;p21"/>
          <p:cNvCxnSpPr/>
          <p:nvPr/>
        </p:nvCxnSpPr>
        <p:spPr>
          <a:xfrm flipH="1">
            <a:off x="1730800" y="3219750"/>
            <a:ext cx="9600" cy="141390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22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0" name="Google Shape;910;p22"/>
          <p:cNvSpPr txBox="1"/>
          <p:nvPr/>
        </p:nvSpPr>
        <p:spPr>
          <a:xfrm>
            <a:off x="656350" y="1431325"/>
            <a:ext cx="7158000" cy="16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Discover a </a:t>
            </a:r>
            <a:r>
              <a:rPr b="1" lang="en" sz="1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mapping</a:t>
            </a:r>
            <a:r>
              <a:rPr lang="en" sz="1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function representing input output relationships</a:t>
            </a:r>
            <a:endParaRPr sz="16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Example: </a:t>
            </a:r>
            <a:endParaRPr sz="16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y = f(x) + e</a:t>
            </a:r>
            <a:endParaRPr sz="16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f: X → Y</a:t>
            </a:r>
            <a:endParaRPr sz="16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11" name="Google Shape;911;p22"/>
          <p:cNvSpPr txBox="1"/>
          <p:nvPr/>
        </p:nvSpPr>
        <p:spPr>
          <a:xfrm>
            <a:off x="913075" y="354600"/>
            <a:ext cx="79197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3) Math Formulation</a:t>
            </a:r>
            <a:endParaRPr sz="4000">
              <a:solidFill>
                <a:srgbClr val="19BBD5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pic>
        <p:nvPicPr>
          <p:cNvPr id="912" name="Google Shape;9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1513" y="2759129"/>
            <a:ext cx="1646813" cy="1866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8312" y="2471675"/>
            <a:ext cx="2077414" cy="23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22"/>
          <p:cNvSpPr txBox="1"/>
          <p:nvPr/>
        </p:nvSpPr>
        <p:spPr>
          <a:xfrm>
            <a:off x="6690825" y="3395738"/>
            <a:ext cx="10305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Jellyfish</a:t>
            </a:r>
            <a:endParaRPr sz="16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graphicFrame>
        <p:nvGraphicFramePr>
          <p:cNvPr id="915" name="Google Shape;915;p22"/>
          <p:cNvGraphicFramePr/>
          <p:nvPr/>
        </p:nvGraphicFramePr>
        <p:xfrm>
          <a:off x="4401313" y="2635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{A43B960E-55EA-4584-997F-9E3AF16045E2}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3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91425" marB="91425" marR="91425" marL="91425"/>
                </a:tc>
              </a:tr>
              <a:tr h="333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91425" marB="91425" marR="91425" marL="91425"/>
                </a:tc>
              </a:tr>
              <a:tr h="333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91425" marB="91425" marR="91425" marL="91425"/>
                </a:tc>
              </a:tr>
              <a:tr h="333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91425" marB="91425" marR="91425" marL="91425"/>
                </a:tc>
              </a:tr>
              <a:tr h="333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91425" marB="91425" marR="91425" marL="91425"/>
                </a:tc>
              </a:tr>
              <a:tr h="333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16" name="Google Shape;916;p22"/>
          <p:cNvSpPr txBox="1"/>
          <p:nvPr/>
        </p:nvSpPr>
        <p:spPr>
          <a:xfrm>
            <a:off x="696650" y="3371375"/>
            <a:ext cx="18702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f: X → Y</a:t>
            </a:r>
            <a:endParaRPr sz="16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Image → Label</a:t>
            </a:r>
            <a:endParaRPr sz="16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917" name="Google Shape;917;p22"/>
          <p:cNvCxnSpPr/>
          <p:nvPr/>
        </p:nvCxnSpPr>
        <p:spPr>
          <a:xfrm>
            <a:off x="6205725" y="3603038"/>
            <a:ext cx="288300" cy="4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918" name="Google Shape;918;p22"/>
          <p:cNvCxnSpPr/>
          <p:nvPr/>
        </p:nvCxnSpPr>
        <p:spPr>
          <a:xfrm>
            <a:off x="3840000" y="3603038"/>
            <a:ext cx="288300" cy="4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3"/>
          <p:cNvSpPr txBox="1"/>
          <p:nvPr>
            <p:ph idx="4294967295" type="ctrTitle"/>
          </p:nvPr>
        </p:nvSpPr>
        <p:spPr>
          <a:xfrm>
            <a:off x="709394" y="2038650"/>
            <a:ext cx="77724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Unsupervised Learning</a:t>
            </a:r>
            <a:endParaRPr sz="4800"/>
          </a:p>
        </p:txBody>
      </p:sp>
      <p:sp>
        <p:nvSpPr>
          <p:cNvPr id="924" name="Google Shape;924;p23"/>
          <p:cNvSpPr txBox="1"/>
          <p:nvPr>
            <p:ph idx="4294967295" type="subTitle"/>
          </p:nvPr>
        </p:nvSpPr>
        <p:spPr>
          <a:xfrm>
            <a:off x="746271" y="2673153"/>
            <a:ext cx="77724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Any guesses to what this means? </a:t>
            </a:r>
            <a:endParaRPr sz="1800"/>
          </a:p>
        </p:txBody>
      </p:sp>
      <p:sp>
        <p:nvSpPr>
          <p:cNvPr id="925" name="Google Shape;925;p23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aliard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